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1.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2.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3.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4.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5.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6.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7.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1"/>
    <p:sldMasterId id="2147483746" r:id="rId2"/>
    <p:sldMasterId id="2147483754" r:id="rId3"/>
    <p:sldMasterId id="2147483766" r:id="rId4"/>
    <p:sldMasterId id="2147483773" r:id="rId5"/>
    <p:sldMasterId id="2147483693" r:id="rId6"/>
    <p:sldMasterId id="2147483697" r:id="rId7"/>
    <p:sldMasterId id="2147483711" r:id="rId8"/>
    <p:sldMasterId id="2147483720" r:id="rId9"/>
    <p:sldMasterId id="2147483729" r:id="rId10"/>
    <p:sldMasterId id="2147483798" r:id="rId11"/>
    <p:sldMasterId id="2147483808" r:id="rId12"/>
    <p:sldMasterId id="2147483818" r:id="rId13"/>
    <p:sldMasterId id="2147483826" r:id="rId14"/>
    <p:sldMasterId id="2147483843" r:id="rId15"/>
    <p:sldMasterId id="2147483851" r:id="rId16"/>
    <p:sldMasterId id="2147483865" r:id="rId17"/>
    <p:sldMasterId id="2147483870" r:id="rId18"/>
  </p:sldMasterIdLst>
  <p:notesMasterIdLst>
    <p:notesMasterId r:id="rId46"/>
  </p:notesMasterIdLst>
  <p:sldIdLst>
    <p:sldId id="257" r:id="rId19"/>
    <p:sldId id="1029" r:id="rId20"/>
    <p:sldId id="951" r:id="rId21"/>
    <p:sldId id="1308" r:id="rId22"/>
    <p:sldId id="1325" r:id="rId23"/>
    <p:sldId id="1380" r:id="rId24"/>
    <p:sldId id="1381" r:id="rId25"/>
    <p:sldId id="1382" r:id="rId26"/>
    <p:sldId id="1310" r:id="rId27"/>
    <p:sldId id="1311" r:id="rId28"/>
    <p:sldId id="1383" r:id="rId29"/>
    <p:sldId id="1312" r:id="rId30"/>
    <p:sldId id="1384" r:id="rId31"/>
    <p:sldId id="1313" r:id="rId32"/>
    <p:sldId id="1277" r:id="rId33"/>
    <p:sldId id="1315" r:id="rId34"/>
    <p:sldId id="1316" r:id="rId35"/>
    <p:sldId id="1385" r:id="rId36"/>
    <p:sldId id="1317" r:id="rId37"/>
    <p:sldId id="1318" r:id="rId38"/>
    <p:sldId id="1326" r:id="rId39"/>
    <p:sldId id="1386" r:id="rId40"/>
    <p:sldId id="1320" r:id="rId41"/>
    <p:sldId id="1387" r:id="rId42"/>
    <p:sldId id="1321" r:id="rId43"/>
    <p:sldId id="1388" r:id="rId44"/>
    <p:sldId id="1389" r:id="rId45"/>
  </p:sldIdLst>
  <p:sldSz cx="9144000" cy="6858000" type="screen4x3"/>
  <p:notesSz cx="6735763" cy="9866313"/>
  <p:embeddedFontLst>
    <p:embeddedFont>
      <p:font typeface="Dosis" pitchFamily="2" charset="0"/>
      <p:regular r:id="rId47"/>
      <p:bold r:id="rId48"/>
    </p:embeddedFont>
    <p:embeddedFont>
      <p:font typeface="Dosis ExtraBold" pitchFamily="2" charset="0"/>
      <p:bold r:id="rId49"/>
    </p:embeddedFont>
    <p:embeddedFont>
      <p:font typeface="Dosis Medium" pitchFamily="2" charset="0"/>
      <p:regular r:id="rId50"/>
    </p:embeddedFont>
    <p:embeddedFont>
      <p:font typeface="Dosis SemiBold" pitchFamily="2" charset="0"/>
      <p:bold r:id="rId51"/>
    </p:embeddedFont>
    <p:embeddedFont>
      <p:font typeface="Mistral" panose="03090702030407020403" pitchFamily="66" charset="0"/>
      <p:regular r:id="rId5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2196B1"/>
    <a:srgbClr val="B509B1"/>
    <a:srgbClr val="55B7DE"/>
    <a:srgbClr val="2AB6D7"/>
    <a:srgbClr val="A1A6BC"/>
    <a:srgbClr val="4B5377"/>
    <a:srgbClr val="DEEBF7"/>
    <a:srgbClr val="565F88"/>
    <a:srgbClr val="F265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2.xml"/><Relationship Id="rId29" Type="http://schemas.openxmlformats.org/officeDocument/2006/relationships/slide" Target="slides/slide11.xml"/><Relationship Id="rId41" Type="http://schemas.openxmlformats.org/officeDocument/2006/relationships/slide" Target="slides/slide23.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font" Target="fonts/font3.fntdata"/><Relationship Id="rId57" Type="http://schemas.microsoft.com/office/2018/10/relationships/authors" Target="authors.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font" Target="fonts/font2.fntdata"/><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font" Target="fonts/font5.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11/06/2026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3058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106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3.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5.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5.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5.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115206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654764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168778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761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380943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270173" cy="338554"/>
          </a:xfrm>
          <a:prstGeom prst="rect">
            <a:avLst/>
          </a:prstGeom>
          <a:noFill/>
        </p:spPr>
        <p:txBody>
          <a:bodyPr wrap="none" rtlCol="0">
            <a:spAutoFit/>
          </a:bodyPr>
          <a:lstStyle/>
          <a:p>
            <a:r>
              <a:rPr lang="fr-MA" sz="1600" dirty="0">
                <a:solidFill>
                  <a:srgbClr val="757575"/>
                </a:solidFill>
                <a:latin typeface="Dosis ExtraBold" pitchFamily="2" charset="0"/>
              </a:rPr>
              <a:t>2.  Écrit : Point de langue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031298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618563" cy="338554"/>
          </a:xfrm>
          <a:prstGeom prst="rect">
            <a:avLst/>
          </a:prstGeom>
          <a:noFill/>
        </p:spPr>
        <p:txBody>
          <a:bodyPr wrap="square" rtlCol="0">
            <a:spAutoFit/>
          </a:bodyPr>
          <a:lstStyle/>
          <a:p>
            <a:r>
              <a:rPr lang="fr-MA" sz="1600" dirty="0">
                <a:solidFill>
                  <a:srgbClr val="757575"/>
                </a:solidFill>
                <a:latin typeface="Dosis ExtraBold" pitchFamily="2" charset="0"/>
              </a:rPr>
              <a:t>2.  Écrit : Point de langue </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075936"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Lecture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770720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509021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82698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63435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06399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74965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193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3078881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12430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66347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016937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25308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799801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12065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164253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2423513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521894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040277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739711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15884967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17147460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5851149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55915603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11/06/2026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38882456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11/06/2026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58239976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11/06/2026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02118032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2139465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11/06/2026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3735722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2257140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11/06/2026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4303708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1.png"/><Relationship Id="rId2" Type="http://schemas.openxmlformats.org/officeDocument/2006/relationships/slideLayout" Target="../slideLayouts/slideLayout14.xml"/><Relationship Id="rId16"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9.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1.png"/><Relationship Id="rId4" Type="http://schemas.openxmlformats.org/officeDocument/2006/relationships/slideLayout" Target="../slideLayouts/slideLayout29.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4.xml"/><Relationship Id="rId7" Type="http://schemas.openxmlformats.org/officeDocument/2006/relationships/image" Target="../media/image1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5" Type="http://schemas.openxmlformats.org/officeDocument/2006/relationships/image" Target="../media/image17.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7.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6.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image" Target="../media/image15.png"/><Relationship Id="rId5" Type="http://schemas.openxmlformats.org/officeDocument/2006/relationships/slideLayout" Target="../slideLayouts/slideLayout52.xml"/><Relationship Id="rId10" Type="http://schemas.openxmlformats.org/officeDocument/2006/relationships/image" Target="../media/image14.jpg"/><Relationship Id="rId4" Type="http://schemas.openxmlformats.org/officeDocument/2006/relationships/slideLayout" Target="../slideLayouts/slideLayout51.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7.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6.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5.png"/><Relationship Id="rId5" Type="http://schemas.openxmlformats.org/officeDocument/2006/relationships/slideLayout" Target="../slideLayouts/slideLayout60.xml"/><Relationship Id="rId10" Type="http://schemas.openxmlformats.org/officeDocument/2006/relationships/image" Target="../media/image14.jpg"/><Relationship Id="rId4" Type="http://schemas.openxmlformats.org/officeDocument/2006/relationships/slideLayout" Target="../slideLayouts/slideLayout59.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17.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image" Target="../media/image16.pn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5.png"/><Relationship Id="rId5" Type="http://schemas.openxmlformats.org/officeDocument/2006/relationships/slideLayout" Target="../slideLayouts/slideLayout68.xml"/><Relationship Id="rId10" Type="http://schemas.openxmlformats.org/officeDocument/2006/relationships/image" Target="../media/image14.jpg"/><Relationship Id="rId4" Type="http://schemas.openxmlformats.org/officeDocument/2006/relationships/slideLayout" Target="../slideLayouts/slideLayout67.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4.jpg"/><Relationship Id="rId5" Type="http://schemas.openxmlformats.org/officeDocument/2006/relationships/slideLayout" Target="../slideLayouts/slideLayout76.xml"/><Relationship Id="rId10" Type="http://schemas.openxmlformats.org/officeDocument/2006/relationships/theme" Target="../theme/theme1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image" Target="../media/image10.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image" Target="../media/image9.jpg"/><Relationship Id="rId5" Type="http://schemas.openxmlformats.org/officeDocument/2006/relationships/slideLayout" Target="../slideLayouts/slideLayout85.xml"/><Relationship Id="rId10" Type="http://schemas.openxmlformats.org/officeDocument/2006/relationships/theme" Target="../theme/theme12.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9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 Id="rId9" Type="http://schemas.openxmlformats.org/officeDocument/2006/relationships/image" Target="../media/image4.jp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99.xml"/><Relationship Id="rId7" Type="http://schemas.openxmlformats.org/officeDocument/2006/relationships/image" Target="../media/image10.png"/><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image" Target="../media/image9.jpg"/><Relationship Id="rId5" Type="http://schemas.openxmlformats.org/officeDocument/2006/relationships/theme" Target="../theme/theme14.xml"/><Relationship Id="rId4" Type="http://schemas.openxmlformats.org/officeDocument/2006/relationships/slideLayout" Target="../slideLayouts/slideLayout100.xml"/></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5" Type="http://schemas.openxmlformats.org/officeDocument/2006/relationships/slideLayout" Target="../slideLayouts/slideLayout105.xml"/><Relationship Id="rId4" Type="http://schemas.openxmlformats.org/officeDocument/2006/relationships/slideLayout" Target="../slideLayouts/slideLayout104.xml"/><Relationship Id="rId9" Type="http://schemas.openxmlformats.org/officeDocument/2006/relationships/image" Target="../media/image4.jp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image" Target="../media/image9.jpg"/><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123.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image" Target="../media/image9.jpg"/><Relationship Id="rId5" Type="http://schemas.openxmlformats.org/officeDocument/2006/relationships/theme" Target="../theme/theme17.xml"/><Relationship Id="rId4" Type="http://schemas.openxmlformats.org/officeDocument/2006/relationships/slideLayout" Target="../slideLayouts/slideLayout124.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3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8.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1814446"/>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901909058"/>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189440268"/>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11/06/2026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402566719"/>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31.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08.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slideLayout" Target="../slideLayouts/slideLayout119.xml"/><Relationship Id="rId1" Type="http://schemas.openxmlformats.org/officeDocument/2006/relationships/tags" Target="../tags/tag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42.png"/><Relationship Id="rId2" Type="http://schemas.openxmlformats.org/officeDocument/2006/relationships/slideLayout" Target="../slideLayouts/slideLayout119.xml"/><Relationship Id="rId1" Type="http://schemas.openxmlformats.org/officeDocument/2006/relationships/tags" Target="../tags/tag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3.png"/><Relationship Id="rId7" Type="http://schemas.openxmlformats.org/officeDocument/2006/relationships/image" Target="../media/image47.png"/><Relationship Id="rId2" Type="http://schemas.openxmlformats.org/officeDocument/2006/relationships/slideLayout" Target="../slideLayouts/slideLayout119.xml"/><Relationship Id="rId1" Type="http://schemas.openxmlformats.org/officeDocument/2006/relationships/tags" Target="../tags/tag10.xml"/><Relationship Id="rId6" Type="http://schemas.openxmlformats.org/officeDocument/2006/relationships/image" Target="../media/image46.jpg"/><Relationship Id="rId5" Type="http://schemas.openxmlformats.org/officeDocument/2006/relationships/image" Target="../media/image45.png"/><Relationship Id="rId4" Type="http://schemas.openxmlformats.org/officeDocument/2006/relationships/image" Target="../media/image34.png"/><Relationship Id="rId9" Type="http://schemas.openxmlformats.org/officeDocument/2006/relationships/image" Target="../media/image49.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19.xml"/><Relationship Id="rId1" Type="http://schemas.openxmlformats.org/officeDocument/2006/relationships/tags" Target="../tags/tag1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19.xml"/><Relationship Id="rId5" Type="http://schemas.openxmlformats.org/officeDocument/2006/relationships/image" Target="../media/image53.png"/><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19.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19.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9.xml"/><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8" Type="http://schemas.openxmlformats.org/officeDocument/2006/relationships/image" Target="../media/image57.png"/><Relationship Id="rId3" Type="http://schemas.microsoft.com/office/2007/relationships/media" Target="../media/media2.mp4"/><Relationship Id="rId7" Type="http://schemas.openxmlformats.org/officeDocument/2006/relationships/image" Target="../media/image5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5.png"/><Relationship Id="rId5" Type="http://schemas.openxmlformats.org/officeDocument/2006/relationships/slideLayout" Target="../slideLayouts/slideLayout121.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descr="Une image contenant texte, capture d’écran, dessin humoristique&#10;&#10;Le contenu généré par l’IA peut être incorrect.">
            <a:extLst>
              <a:ext uri="{FF2B5EF4-FFF2-40B4-BE49-F238E27FC236}">
                <a16:creationId xmlns:a16="http://schemas.microsoft.com/office/drawing/2014/main" id="{84913BCF-F754-0ED3-7154-9EFB7C3D4AF5}"/>
              </a:ext>
            </a:extLst>
          </p:cNvPr>
          <p:cNvPicPr>
            <a:picLocks noChangeAspect="1"/>
          </p:cNvPicPr>
          <p:nvPr/>
        </p:nvPicPr>
        <p:blipFill>
          <a:blip r:embed="rId2">
            <a:extLst>
              <a:ext uri="{28A0092B-C50C-407E-A947-70E740481C1C}">
                <a14:useLocalDpi xmlns:a14="http://schemas.microsoft.com/office/drawing/2010/main" val="0"/>
              </a:ext>
            </a:extLst>
          </a:blip>
          <a:srcRect t="3180" b="3088"/>
          <a:stretch>
            <a:fillRect/>
          </a:stretch>
        </p:blipFill>
        <p:spPr>
          <a:xfrm>
            <a:off x="20" y="1282"/>
            <a:ext cx="9143980" cy="6856718"/>
          </a:xfrm>
          <a:prstGeom prst="rect">
            <a:avLst/>
          </a:prstGeom>
        </p:spPr>
      </p:pic>
    </p:spTree>
    <p:extLst>
      <p:ext uri="{BB962C8B-B14F-4D97-AF65-F5344CB8AC3E}">
        <p14:creationId xmlns:p14="http://schemas.microsoft.com/office/powerpoint/2010/main" val="3393513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134798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1296589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007DED-A7A4-1496-C6CA-3C0B3D55903F}"/>
              </a:ext>
            </a:extLst>
          </p:cNvPr>
          <p:cNvSpPr/>
          <p:nvPr/>
        </p:nvSpPr>
        <p:spPr>
          <a:xfrm>
            <a:off x="524857" y="34687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 coins arrondis 35">
            <a:extLst>
              <a:ext uri="{FF2B5EF4-FFF2-40B4-BE49-F238E27FC236}">
                <a16:creationId xmlns:a16="http://schemas.microsoft.com/office/drawing/2014/main" id="{637F9C9C-A02D-128C-B58A-E9E349CF8C1B}"/>
              </a:ext>
            </a:extLst>
          </p:cNvPr>
          <p:cNvSpPr/>
          <p:nvPr/>
        </p:nvSpPr>
        <p:spPr>
          <a:xfrm>
            <a:off x="4703091" y="189993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19091" y="164793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524857" y="20134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60909" y="177307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04857" y="221882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556052" y="5078181"/>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704857" y="471767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668857" y="5195005"/>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15911" y="2076053"/>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572000" y="3468717"/>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4788000" y="3216717"/>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637662" y="322106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4819195" y="3661828"/>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sp>
        <p:nvSpPr>
          <p:cNvPr id="20" name="Espace réservé du texte 5">
            <a:extLst>
              <a:ext uri="{FF2B5EF4-FFF2-40B4-BE49-F238E27FC236}">
                <a16:creationId xmlns:a16="http://schemas.microsoft.com/office/drawing/2014/main" id="{68231626-006E-6E85-B16A-7AD44F7FB1E6}"/>
              </a:ext>
            </a:extLst>
          </p:cNvPr>
          <p:cNvSpPr txBox="1">
            <a:spLocks/>
          </p:cNvSpPr>
          <p:nvPr/>
        </p:nvSpPr>
        <p:spPr>
          <a:xfrm>
            <a:off x="704857" y="3620617"/>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22" name="ZoneTexte 21">
            <a:extLst>
              <a:ext uri="{FF2B5EF4-FFF2-40B4-BE49-F238E27FC236}">
                <a16:creationId xmlns:a16="http://schemas.microsoft.com/office/drawing/2014/main" id="{14AD5EFF-D910-3BBE-2667-9CFC9637CFC7}"/>
              </a:ext>
            </a:extLst>
          </p:cNvPr>
          <p:cNvSpPr txBox="1"/>
          <p:nvPr/>
        </p:nvSpPr>
        <p:spPr>
          <a:xfrm>
            <a:off x="5207688" y="2158312"/>
            <a:ext cx="2770805"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pic>
        <p:nvPicPr>
          <p:cNvPr id="14" name="Image 13">
            <a:extLst>
              <a:ext uri="{FF2B5EF4-FFF2-40B4-BE49-F238E27FC236}">
                <a16:creationId xmlns:a16="http://schemas.microsoft.com/office/drawing/2014/main" id="{727F7E28-04CA-7BDD-2B76-F7FD5CB757B7}"/>
              </a:ext>
            </a:extLst>
          </p:cNvPr>
          <p:cNvPicPr>
            <a:picLocks noChangeAspect="1"/>
          </p:cNvPicPr>
          <p:nvPr/>
        </p:nvPicPr>
        <p:blipFill>
          <a:blip r:embed="rId2"/>
          <a:stretch>
            <a:fillRect/>
          </a:stretch>
        </p:blipFill>
        <p:spPr>
          <a:xfrm>
            <a:off x="4619899" y="4800717"/>
            <a:ext cx="3779999" cy="1365622"/>
          </a:xfrm>
          <a:prstGeom prst="rect">
            <a:avLst/>
          </a:prstGeom>
        </p:spPr>
      </p:pic>
      <p:sp>
        <p:nvSpPr>
          <p:cNvPr id="19" name="Organigramme : Terminateur 18">
            <a:extLst>
              <a:ext uri="{FF2B5EF4-FFF2-40B4-BE49-F238E27FC236}">
                <a16:creationId xmlns:a16="http://schemas.microsoft.com/office/drawing/2014/main" id="{1CDCACE5-A3AC-FF8B-7E28-46A7B04039FB}"/>
              </a:ext>
            </a:extLst>
          </p:cNvPr>
          <p:cNvSpPr/>
          <p:nvPr/>
        </p:nvSpPr>
        <p:spPr>
          <a:xfrm>
            <a:off x="4912606" y="4762600"/>
            <a:ext cx="1164707"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6</a:t>
            </a:r>
          </a:p>
        </p:txBody>
      </p:sp>
      <p:sp>
        <p:nvSpPr>
          <p:cNvPr id="21" name="ZoneTexte 20">
            <a:extLst>
              <a:ext uri="{FF2B5EF4-FFF2-40B4-BE49-F238E27FC236}">
                <a16:creationId xmlns:a16="http://schemas.microsoft.com/office/drawing/2014/main" id="{303FAFE8-8DF6-8DAA-8451-8B3E68CAE98D}"/>
              </a:ext>
            </a:extLst>
          </p:cNvPr>
          <p:cNvSpPr txBox="1"/>
          <p:nvPr/>
        </p:nvSpPr>
        <p:spPr>
          <a:xfrm>
            <a:off x="5057301" y="5171904"/>
            <a:ext cx="2770805" cy="623248"/>
          </a:xfrm>
          <a:prstGeom prst="rect">
            <a:avLst/>
          </a:prstGeom>
          <a:noFill/>
        </p:spPr>
        <p:txBody>
          <a:bodyPr wrap="square">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endPar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endParaRP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Évaluation</a:t>
            </a:r>
          </a:p>
        </p:txBody>
      </p:sp>
    </p:spTree>
    <p:extLst>
      <p:ext uri="{BB962C8B-B14F-4D97-AF65-F5344CB8AC3E}">
        <p14:creationId xmlns:p14="http://schemas.microsoft.com/office/powerpoint/2010/main" val="355461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701868" y="1496921"/>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85BAE690-DEDA-9705-2B1D-FD0055D1F792}"/>
              </a:ext>
            </a:extLst>
          </p:cNvPr>
          <p:cNvGrpSpPr/>
          <p:nvPr/>
        </p:nvGrpSpPr>
        <p:grpSpPr>
          <a:xfrm>
            <a:off x="3120265" y="0"/>
            <a:ext cx="2741519" cy="1084434"/>
            <a:chOff x="3072140" y="0"/>
            <a:chExt cx="2741519" cy="1084434"/>
          </a:xfrm>
        </p:grpSpPr>
        <p:sp>
          <p:nvSpPr>
            <p:cNvPr id="7" name="Rectangle 6">
              <a:extLst>
                <a:ext uri="{FF2B5EF4-FFF2-40B4-BE49-F238E27FC236}">
                  <a16:creationId xmlns:a16="http://schemas.microsoft.com/office/drawing/2014/main" id="{A2D3D0F5-EFA4-B8E5-342F-CB1C2C79E4C6}"/>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DC44EEB-B312-111D-753D-70D8A4B727D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48020635-6DD5-93FB-A560-2E415C0BE577}"/>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22" name="Groupe 21">
            <a:extLst>
              <a:ext uri="{FF2B5EF4-FFF2-40B4-BE49-F238E27FC236}">
                <a16:creationId xmlns:a16="http://schemas.microsoft.com/office/drawing/2014/main" id="{79A6F1F0-2145-8698-D63F-971E53AB1B13}"/>
              </a:ext>
            </a:extLst>
          </p:cNvPr>
          <p:cNvGrpSpPr/>
          <p:nvPr/>
        </p:nvGrpSpPr>
        <p:grpSpPr>
          <a:xfrm>
            <a:off x="292393" y="2391170"/>
            <a:ext cx="8443708" cy="2628796"/>
            <a:chOff x="307667" y="2429729"/>
            <a:chExt cx="8443708" cy="2628796"/>
          </a:xfrm>
        </p:grpSpPr>
        <p:pic>
          <p:nvPicPr>
            <p:cNvPr id="4" name="Image 3" descr="Une image contenant texte, Appareils électroniques, capture d’écran, menu&#10;&#10;Le contenu généré par l’IA peut être incorrect.">
              <a:extLst>
                <a:ext uri="{FF2B5EF4-FFF2-40B4-BE49-F238E27FC236}">
                  <a16:creationId xmlns:a16="http://schemas.microsoft.com/office/drawing/2014/main" id="{630D8392-E42D-C5CB-5F86-68472D741E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534" y="2429730"/>
              <a:ext cx="1713841" cy="2628795"/>
            </a:xfrm>
            <a:prstGeom prst="rect">
              <a:avLst/>
            </a:prstGeom>
          </p:spPr>
        </p:pic>
        <p:pic>
          <p:nvPicPr>
            <p:cNvPr id="11" name="Image 10" descr="Une image contenant texte, capture d’écran&#10;&#10;Le contenu généré par l’IA peut être incorrect.">
              <a:extLst>
                <a:ext uri="{FF2B5EF4-FFF2-40B4-BE49-F238E27FC236}">
                  <a16:creationId xmlns:a16="http://schemas.microsoft.com/office/drawing/2014/main" id="{CEEC21DC-0639-DF87-1419-624AB6012C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8817" y="2429729"/>
              <a:ext cx="1713841" cy="2628795"/>
            </a:xfrm>
            <a:prstGeom prst="rect">
              <a:avLst/>
            </a:prstGeom>
          </p:spPr>
        </p:pic>
        <p:pic>
          <p:nvPicPr>
            <p:cNvPr id="14" name="Image 13" descr="Une image contenant texte, Appareils électroniques, capture d’écran, Police&#10;&#10;Le contenu généré par l’IA peut être incorrect.">
              <a:extLst>
                <a:ext uri="{FF2B5EF4-FFF2-40B4-BE49-F238E27FC236}">
                  <a16:creationId xmlns:a16="http://schemas.microsoft.com/office/drawing/2014/main" id="{CD453E34-236E-152F-B37C-8696520CF1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1622" y="2429729"/>
              <a:ext cx="1713841" cy="2628795"/>
            </a:xfrm>
            <a:prstGeom prst="rect">
              <a:avLst/>
            </a:prstGeom>
          </p:spPr>
        </p:pic>
        <p:pic>
          <p:nvPicPr>
            <p:cNvPr id="17" name="Image 16" descr="Une image contenant texte, capture d’écran, Système d’exploitation, Publicité en ligne&#10;&#10;Le contenu généré par l’IA peut être incorrect.">
              <a:extLst>
                <a:ext uri="{FF2B5EF4-FFF2-40B4-BE49-F238E27FC236}">
                  <a16:creationId xmlns:a16="http://schemas.microsoft.com/office/drawing/2014/main" id="{91168E3E-EB31-13FA-9BE3-624BF6C633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667" y="2429729"/>
              <a:ext cx="1713841" cy="2628795"/>
            </a:xfrm>
            <a:prstGeom prst="rect">
              <a:avLst/>
            </a:prstGeom>
          </p:spPr>
        </p:pic>
        <p:pic>
          <p:nvPicPr>
            <p:cNvPr id="20" name="Image 19" descr="Une image contenant texte, capture d’écran, menu&#10;&#10;Le contenu généré par l’IA peut être incorrect.">
              <a:extLst>
                <a:ext uri="{FF2B5EF4-FFF2-40B4-BE49-F238E27FC236}">
                  <a16:creationId xmlns:a16="http://schemas.microsoft.com/office/drawing/2014/main" id="{FE007472-9686-6C74-F1C1-FCEB448F1F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8242" y="2429729"/>
              <a:ext cx="1713841" cy="2628795"/>
            </a:xfrm>
            <a:prstGeom prst="rect">
              <a:avLst/>
            </a:prstGeom>
          </p:spPr>
        </p:pic>
      </p:grpSp>
    </p:spTree>
    <p:extLst>
      <p:ext uri="{BB962C8B-B14F-4D97-AF65-F5344CB8AC3E}">
        <p14:creationId xmlns:p14="http://schemas.microsoft.com/office/powerpoint/2010/main" val="19690003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5 </a:t>
            </a:r>
          </a:p>
        </p:txBody>
      </p:sp>
    </p:spTree>
    <p:extLst>
      <p:ext uri="{BB962C8B-B14F-4D97-AF65-F5344CB8AC3E}">
        <p14:creationId xmlns:p14="http://schemas.microsoft.com/office/powerpoint/2010/main" val="11295306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988653" y="1371748"/>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91748" y="2224473"/>
            <a:ext cx="833601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81671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640005" y="1694300"/>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Cette partie est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consacrée à l’évaluation des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 C02 – PO1 – PO2 – PO3 - LF1 – LF2.</a:t>
            </a: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ne doit pas être projeté sur l’écran 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coloriage,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(0 -10 )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562620" y="2674184"/>
            <a:ext cx="2312142" cy="1509631"/>
          </a:xfrm>
          <a:prstGeom prst="roundRect">
            <a:avLst/>
          </a:prstGeom>
        </p:spPr>
      </p:pic>
    </p:spTree>
    <p:extLst>
      <p:ext uri="{BB962C8B-B14F-4D97-AF65-F5344CB8AC3E}">
        <p14:creationId xmlns:p14="http://schemas.microsoft.com/office/powerpoint/2010/main" val="4002760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2214698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5375452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926954AF-F1E1-39EA-0347-22DD6224C885}"/>
              </a:ext>
            </a:extLst>
          </p:cNvPr>
          <p:cNvSpPr txBox="1"/>
          <p:nvPr>
            <p:custDataLst>
              <p:tags r:id="rId1"/>
            </p:custDataLst>
          </p:nvPr>
        </p:nvSpPr>
        <p:spPr>
          <a:xfrm>
            <a:off x="780714" y="2821848"/>
            <a:ext cx="3670515" cy="147732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132 et de relire en silence les mots de l’activité 1.</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8" name="Image 7" descr="Une image contenant texte, capture d’écran, Système d’exploitation, Publicité en ligne&#10;&#10;Le contenu généré par l’IA peut être incorrect.">
            <a:extLst>
              <a:ext uri="{FF2B5EF4-FFF2-40B4-BE49-F238E27FC236}">
                <a16:creationId xmlns:a16="http://schemas.microsoft.com/office/drawing/2014/main" id="{A9DCE5D4-11D1-3FDD-4032-DFBEB119E6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0188" y="1096802"/>
            <a:ext cx="3466769" cy="5317545"/>
          </a:xfrm>
          <a:prstGeom prst="rect">
            <a:avLst/>
          </a:prstGeom>
        </p:spPr>
      </p:pic>
    </p:spTree>
    <p:extLst>
      <p:ext uri="{BB962C8B-B14F-4D97-AF65-F5344CB8AC3E}">
        <p14:creationId xmlns:p14="http://schemas.microsoft.com/office/powerpoint/2010/main" val="4270736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83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Regarde les images. Je vais te dire des mots et tu vas me montrer les images qui correspondent : le terrain – pendant – la pêche – le port – moins le quart.</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( 10 points) </a:t>
            </a:r>
          </a:p>
        </p:txBody>
      </p:sp>
      <p:pic>
        <p:nvPicPr>
          <p:cNvPr id="7" name="Image 6">
            <a:extLst>
              <a:ext uri="{FF2B5EF4-FFF2-40B4-BE49-F238E27FC236}">
                <a16:creationId xmlns:a16="http://schemas.microsoft.com/office/drawing/2014/main" id="{1971874F-DF2A-A2E7-0567-098E6836AB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8569" y="1753713"/>
            <a:ext cx="1921695" cy="2031833"/>
          </a:xfrm>
          <a:prstGeom prst="rect">
            <a:avLst/>
          </a:prstGeom>
        </p:spPr>
      </p:pic>
      <p:pic>
        <p:nvPicPr>
          <p:cNvPr id="9" name="Image 8">
            <a:extLst>
              <a:ext uri="{FF2B5EF4-FFF2-40B4-BE49-F238E27FC236}">
                <a16:creationId xmlns:a16="http://schemas.microsoft.com/office/drawing/2014/main" id="{65759934-9733-E5EF-75D2-9E9AF60071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3499" y="1786801"/>
            <a:ext cx="1902144" cy="2060981"/>
          </a:xfrm>
          <a:prstGeom prst="rect">
            <a:avLst/>
          </a:prstGeom>
        </p:spPr>
      </p:pic>
      <p:pic>
        <p:nvPicPr>
          <p:cNvPr id="11" name="Image 10">
            <a:extLst>
              <a:ext uri="{FF2B5EF4-FFF2-40B4-BE49-F238E27FC236}">
                <a16:creationId xmlns:a16="http://schemas.microsoft.com/office/drawing/2014/main" id="{1F28F741-5A47-B93A-4980-D504866A9D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79032" y="1753713"/>
            <a:ext cx="1946148" cy="2127159"/>
          </a:xfrm>
          <a:prstGeom prst="rect">
            <a:avLst/>
          </a:prstGeom>
        </p:spPr>
      </p:pic>
      <p:pic>
        <p:nvPicPr>
          <p:cNvPr id="12" name="Image 11">
            <a:extLst>
              <a:ext uri="{FF2B5EF4-FFF2-40B4-BE49-F238E27FC236}">
                <a16:creationId xmlns:a16="http://schemas.microsoft.com/office/drawing/2014/main" id="{2CAEA660-E613-7ADE-C5B4-268B353CA60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81172" y="4094032"/>
            <a:ext cx="1805918" cy="1975487"/>
          </a:xfrm>
          <a:prstGeom prst="rect">
            <a:avLst/>
          </a:prstGeom>
        </p:spPr>
      </p:pic>
      <p:pic>
        <p:nvPicPr>
          <p:cNvPr id="17" name="Image 16">
            <a:extLst>
              <a:ext uri="{FF2B5EF4-FFF2-40B4-BE49-F238E27FC236}">
                <a16:creationId xmlns:a16="http://schemas.microsoft.com/office/drawing/2014/main" id="{932CBDA2-77F2-ABC6-ACCE-A72AD397277B}"/>
              </a:ext>
            </a:extLst>
          </p:cNvPr>
          <p:cNvPicPr>
            <a:picLocks noChangeAspect="1"/>
          </p:cNvPicPr>
          <p:nvPr/>
        </p:nvPicPr>
        <p:blipFill>
          <a:blip r:embed="rId9"/>
          <a:stretch>
            <a:fillRect/>
          </a:stretch>
        </p:blipFill>
        <p:spPr>
          <a:xfrm>
            <a:off x="4856912" y="4094032"/>
            <a:ext cx="1831441" cy="1965297"/>
          </a:xfrm>
          <a:prstGeom prst="rect">
            <a:avLst/>
          </a:prstGeom>
        </p:spPr>
      </p:pic>
    </p:spTree>
    <p:extLst>
      <p:ext uri="{BB962C8B-B14F-4D97-AF65-F5344CB8AC3E}">
        <p14:creationId xmlns:p14="http://schemas.microsoft.com/office/powerpoint/2010/main" val="2987116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phrases et des textes.</a:t>
            </a:r>
          </a:p>
        </p:txBody>
      </p:sp>
    </p:spTree>
    <p:extLst>
      <p:ext uri="{BB962C8B-B14F-4D97-AF65-F5344CB8AC3E}">
        <p14:creationId xmlns:p14="http://schemas.microsoft.com/office/powerpoint/2010/main" val="3162188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6" name="Titre 1">
            <a:extLst>
              <a:ext uri="{FF2B5EF4-FFF2-40B4-BE49-F238E27FC236}">
                <a16:creationId xmlns:a16="http://schemas.microsoft.com/office/drawing/2014/main" id="{84617273-D1BA-C96A-EDC1-E25F6611628D}"/>
              </a:ext>
            </a:extLst>
          </p:cNvPr>
          <p:cNvSpPr>
            <a:spLocks noGrp="1"/>
          </p:cNvSpPr>
          <p:nvPr>
            <p:ph type="title"/>
          </p:nvPr>
        </p:nvSpPr>
        <p:spPr>
          <a:xfrm>
            <a:off x="1572967" y="764669"/>
            <a:ext cx="7213224" cy="612000"/>
          </a:xfrm>
        </p:spPr>
        <p:txBody>
          <a:bodyPr>
            <a:noAutofit/>
          </a:bodyPr>
          <a:lstStyle/>
          <a:p>
            <a:r>
              <a:rPr lang="fr-FR" sz="1200" dirty="0">
                <a:solidFill>
                  <a:schemeClr val="tx1">
                    <a:lumMod val="65000"/>
                    <a:lumOff val="35000"/>
                  </a:schemeClr>
                </a:solidFill>
              </a:rPr>
              <a:t>Regarde les images. Je vais te dire des phrases  et tu vas me montrer les images qui correspondent :</a:t>
            </a:r>
            <a:br>
              <a:rPr lang="fr-FR" sz="1200" dirty="0">
                <a:solidFill>
                  <a:schemeClr val="tx1">
                    <a:lumMod val="65000"/>
                    <a:lumOff val="35000"/>
                  </a:schemeClr>
                </a:solidFill>
              </a:rPr>
            </a:br>
            <a:r>
              <a:rPr lang="fr-FR" sz="1200" dirty="0">
                <a:solidFill>
                  <a:schemeClr val="tx1">
                    <a:lumMod val="65000"/>
                    <a:lumOff val="35000"/>
                  </a:schemeClr>
                </a:solidFill>
              </a:rPr>
              <a:t>- Les élèves auront une visite au port avec leur maître. – Demain, Salma aura une course. – Les élèves iront en excursion avec leur maîtresse. – Dans le filet, il y a beaucoup de poissons. – Amine fera une randonnée  dans la montagne.</a:t>
            </a:r>
          </a:p>
        </p:txBody>
      </p:sp>
      <p:pic>
        <p:nvPicPr>
          <p:cNvPr id="2" name="Image 1">
            <a:extLst>
              <a:ext uri="{FF2B5EF4-FFF2-40B4-BE49-F238E27FC236}">
                <a16:creationId xmlns:a16="http://schemas.microsoft.com/office/drawing/2014/main" id="{A11C1BB6-28D8-956D-1DCD-71BDFE174D08}"/>
              </a:ext>
            </a:extLst>
          </p:cNvPr>
          <p:cNvPicPr>
            <a:picLocks noChangeAspect="1"/>
          </p:cNvPicPr>
          <p:nvPr/>
        </p:nvPicPr>
        <p:blipFill>
          <a:blip r:embed="rId5"/>
          <a:stretch>
            <a:fillRect/>
          </a:stretch>
        </p:blipFill>
        <p:spPr>
          <a:xfrm>
            <a:off x="3516263" y="2251857"/>
            <a:ext cx="2111474" cy="14155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A1413E93-827C-3672-A66A-BF7DB45CA5DF}"/>
              </a:ext>
            </a:extLst>
          </p:cNvPr>
          <p:cNvPicPr>
            <a:picLocks noChangeAspect="1"/>
          </p:cNvPicPr>
          <p:nvPr/>
        </p:nvPicPr>
        <p:blipFill>
          <a:blip r:embed="rId6">
            <a:clrChange>
              <a:clrFrom>
                <a:srgbClr val="FEFEFE"/>
              </a:clrFrom>
              <a:clrTo>
                <a:srgbClr val="FEFEFE">
                  <a:alpha val="0"/>
                </a:srgbClr>
              </a:clrTo>
            </a:clrChange>
          </a:blip>
          <a:stretch>
            <a:fillRect/>
          </a:stretch>
        </p:blipFill>
        <p:spPr>
          <a:xfrm>
            <a:off x="912666" y="2426851"/>
            <a:ext cx="2012384" cy="1240596"/>
          </a:xfrm>
          <a:prstGeom prst="rect">
            <a:avLst/>
          </a:prstGeom>
        </p:spPr>
      </p:pic>
      <p:pic>
        <p:nvPicPr>
          <p:cNvPr id="9" name="Image 8">
            <a:extLst>
              <a:ext uri="{FF2B5EF4-FFF2-40B4-BE49-F238E27FC236}">
                <a16:creationId xmlns:a16="http://schemas.microsoft.com/office/drawing/2014/main" id="{A678C88E-F0CF-1288-5BE2-30B935757A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18950" y="2294674"/>
            <a:ext cx="2111474" cy="14155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 9">
            <a:extLst>
              <a:ext uri="{FF2B5EF4-FFF2-40B4-BE49-F238E27FC236}">
                <a16:creationId xmlns:a16="http://schemas.microsoft.com/office/drawing/2014/main" id="{66712D55-7B3D-A2CD-10E6-67A99150B5A8}"/>
              </a:ext>
            </a:extLst>
          </p:cNvPr>
          <p:cNvPicPr>
            <a:picLocks noChangeAspect="1"/>
          </p:cNvPicPr>
          <p:nvPr/>
        </p:nvPicPr>
        <p:blipFill>
          <a:blip r:embed="rId8"/>
          <a:stretch>
            <a:fillRect/>
          </a:stretch>
        </p:blipFill>
        <p:spPr>
          <a:xfrm>
            <a:off x="4909063" y="4297896"/>
            <a:ext cx="2416200" cy="14035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 15">
            <a:extLst>
              <a:ext uri="{FF2B5EF4-FFF2-40B4-BE49-F238E27FC236}">
                <a16:creationId xmlns:a16="http://schemas.microsoft.com/office/drawing/2014/main" id="{7601EE60-89A5-26FF-EB5D-4B39D6361DBD}"/>
              </a:ext>
            </a:extLst>
          </p:cNvPr>
          <p:cNvPicPr>
            <a:picLocks noChangeAspect="1"/>
          </p:cNvPicPr>
          <p:nvPr/>
        </p:nvPicPr>
        <p:blipFill>
          <a:blip r:embed="rId9"/>
          <a:stretch>
            <a:fillRect/>
          </a:stretch>
        </p:blipFill>
        <p:spPr>
          <a:xfrm>
            <a:off x="1818737" y="4297896"/>
            <a:ext cx="2416202" cy="1420641"/>
          </a:xfrm>
          <a:prstGeom prst="rect">
            <a:avLst/>
          </a:prstGeom>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956038" y="2519474"/>
            <a:ext cx="7116418" cy="11849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Produire, à l’oral, des mots de vocabulaire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et les mettre dans des phrases. </a:t>
            </a:r>
          </a:p>
        </p:txBody>
      </p:sp>
    </p:spTree>
    <p:extLst>
      <p:ext uri="{BB962C8B-B14F-4D97-AF65-F5344CB8AC3E}">
        <p14:creationId xmlns:p14="http://schemas.microsoft.com/office/powerpoint/2010/main" val="2149010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172449" cy="612000"/>
          </a:xfrm>
        </p:spPr>
        <p:txBody>
          <a:bodyPr>
            <a:normAutofit/>
          </a:bodyPr>
          <a:lstStyle/>
          <a:p>
            <a:r>
              <a:rPr lang="fr-FR" dirty="0">
                <a:solidFill>
                  <a:schemeClr val="tx1">
                    <a:lumMod val="65000"/>
                    <a:lumOff val="35000"/>
                  </a:schemeClr>
                </a:solidFill>
              </a:rPr>
              <a:t>Mets ton doigt sur chaque image, dis-moi le mot en français et mets-le dans une phrase.</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 </a:t>
            </a:r>
          </a:p>
        </p:txBody>
      </p:sp>
      <p:pic>
        <p:nvPicPr>
          <p:cNvPr id="9" name="Image 8">
            <a:extLst>
              <a:ext uri="{FF2B5EF4-FFF2-40B4-BE49-F238E27FC236}">
                <a16:creationId xmlns:a16="http://schemas.microsoft.com/office/drawing/2014/main" id="{91EFF5C0-A0B3-0CD4-1A2B-DCB0C43CDD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2766" y="4094784"/>
            <a:ext cx="1876149" cy="1963277"/>
          </a:xfrm>
          <a:prstGeom prst="rect">
            <a:avLst/>
          </a:prstGeom>
        </p:spPr>
      </p:pic>
      <p:pic>
        <p:nvPicPr>
          <p:cNvPr id="11" name="Image 10">
            <a:extLst>
              <a:ext uri="{FF2B5EF4-FFF2-40B4-BE49-F238E27FC236}">
                <a16:creationId xmlns:a16="http://schemas.microsoft.com/office/drawing/2014/main" id="{1FE1F7C7-C676-2344-ADE8-1B07E82257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46120" y="4094783"/>
            <a:ext cx="1876149" cy="1963278"/>
          </a:xfrm>
          <a:prstGeom prst="rect">
            <a:avLst/>
          </a:prstGeom>
        </p:spPr>
      </p:pic>
      <p:pic>
        <p:nvPicPr>
          <p:cNvPr id="12" name="Image 11">
            <a:extLst>
              <a:ext uri="{FF2B5EF4-FFF2-40B4-BE49-F238E27FC236}">
                <a16:creationId xmlns:a16="http://schemas.microsoft.com/office/drawing/2014/main" id="{791AF03E-7A83-7860-64A5-7DA5EB33D7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05725" y="1738644"/>
            <a:ext cx="1954082" cy="2117633"/>
          </a:xfrm>
          <a:prstGeom prst="rect">
            <a:avLst/>
          </a:prstGeom>
        </p:spPr>
      </p:pic>
      <p:pic>
        <p:nvPicPr>
          <p:cNvPr id="17" name="Image 16">
            <a:extLst>
              <a:ext uri="{FF2B5EF4-FFF2-40B4-BE49-F238E27FC236}">
                <a16:creationId xmlns:a16="http://schemas.microsoft.com/office/drawing/2014/main" id="{AF59EBAC-B016-349B-3398-A0527BC313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18326" y="1727982"/>
            <a:ext cx="2064210" cy="2180053"/>
          </a:xfrm>
          <a:prstGeom prst="rect">
            <a:avLst/>
          </a:prstGeom>
        </p:spPr>
      </p:pic>
      <p:pic>
        <p:nvPicPr>
          <p:cNvPr id="18" name="Image 17">
            <a:extLst>
              <a:ext uri="{FF2B5EF4-FFF2-40B4-BE49-F238E27FC236}">
                <a16:creationId xmlns:a16="http://schemas.microsoft.com/office/drawing/2014/main" id="{E3E5E9A8-42CA-76F2-FE13-4B46BB6B5A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84131" y="1761166"/>
            <a:ext cx="1990029" cy="2214365"/>
          </a:xfrm>
          <a:prstGeom prst="rect">
            <a:avLst/>
          </a:prstGeom>
        </p:spPr>
      </p:pic>
    </p:spTree>
    <p:extLst>
      <p:ext uri="{BB962C8B-B14F-4D97-AF65-F5344CB8AC3E}">
        <p14:creationId xmlns:p14="http://schemas.microsoft.com/office/powerpoint/2010/main" val="39626576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30924187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905539" y="6102001"/>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a:t>
            </a:r>
            <a:r>
              <a:rPr kumimoji="0" lang="fr-FR" sz="1400" b="1" i="0" u="none" strike="noStrike" kern="1200" cap="none" spc="0" normalizeH="0" baseline="0" noProof="0" dirty="0">
                <a:ln>
                  <a:noFill/>
                </a:ln>
                <a:solidFill>
                  <a:srgbClr val="424D7B"/>
                </a:solidFill>
                <a:effectLst/>
                <a:uLnTx/>
                <a:uFillTx/>
                <a:latin typeface="Dosis" pitchFamily="2" charset="0"/>
                <a:ea typeface="Calibri" panose="020F0502020204030204" pitchFamily="34" charset="0"/>
                <a:cs typeface="Calibri" panose="020F0502020204030204" pitchFamily="34" charset="0"/>
              </a:rPr>
              <a:t>ecte</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(10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br>
              <a:rPr lang="fr-FR" dirty="0">
                <a:solidFill>
                  <a:schemeClr val="tx1">
                    <a:lumMod val="65000"/>
                    <a:lumOff val="35000"/>
                  </a:schemeClr>
                </a:solidFill>
              </a:rPr>
            </a:br>
            <a:r>
              <a:rPr lang="fr-FR" sz="1400" i="1" dirty="0">
                <a:solidFill>
                  <a:schemeClr val="tx1">
                    <a:lumMod val="65000"/>
                    <a:lumOff val="35000"/>
                  </a:schemeClr>
                </a:solidFill>
              </a:rPr>
              <a:t>Proposer </a:t>
            </a:r>
            <a:r>
              <a:rPr lang="fr-FR" sz="1400" b="1" i="1" u="sng" dirty="0">
                <a:solidFill>
                  <a:schemeClr val="tx1">
                    <a:lumMod val="65000"/>
                    <a:lumOff val="35000"/>
                  </a:schemeClr>
                </a:solidFill>
              </a:rPr>
              <a:t>5</a:t>
            </a:r>
            <a:r>
              <a:rPr lang="fr-FR" sz="1400" i="1" u="sng" dirty="0">
                <a:solidFill>
                  <a:schemeClr val="tx1">
                    <a:lumMod val="65000"/>
                    <a:lumOff val="35000"/>
                  </a:schemeClr>
                </a:solidFill>
              </a:rPr>
              <a:t> questions </a:t>
            </a:r>
            <a:r>
              <a:rPr lang="fr-FR" sz="1400" i="1" dirty="0">
                <a:solidFill>
                  <a:schemeClr val="tx1">
                    <a:lumMod val="65000"/>
                    <a:lumOff val="35000"/>
                  </a:schemeClr>
                </a:solidFill>
              </a:rPr>
              <a:t>pour chaque élève.</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itre 1">
            <a:extLst>
              <a:ext uri="{FF2B5EF4-FFF2-40B4-BE49-F238E27FC236}">
                <a16:creationId xmlns:a16="http://schemas.microsoft.com/office/drawing/2014/main" id="{ED6505BD-B5DD-3810-B7D8-981C6658B7BA}"/>
              </a:ext>
            </a:extLst>
          </p:cNvPr>
          <p:cNvSpPr txBox="1">
            <a:spLocks/>
          </p:cNvSpPr>
          <p:nvPr/>
        </p:nvSpPr>
        <p:spPr>
          <a:xfrm>
            <a:off x="1058845" y="1889571"/>
            <a:ext cx="6956069" cy="32599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342900" marR="0" lvl="0" indent="-342900"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B5377"/>
                </a:solidFill>
                <a:effectLst/>
                <a:uLnTx/>
                <a:uFillTx/>
                <a:latin typeface="Dosis SemiBold" pitchFamily="2" charset="0"/>
                <a:ea typeface="+mn-ea"/>
                <a:cs typeface="+mn-cs"/>
              </a:rPr>
              <a:t>Qu’est-ce que tu auras dimanche prochain ?  </a:t>
            </a:r>
          </a:p>
          <a:p>
            <a:pPr marL="342900" marR="0" lvl="0" indent="-342900"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B5377"/>
                </a:solidFill>
                <a:effectLst/>
                <a:uLnTx/>
                <a:uFillTx/>
                <a:latin typeface="Dosis SemiBold" pitchFamily="2" charset="0"/>
                <a:ea typeface="+mn-ea"/>
                <a:cs typeface="+mn-cs"/>
              </a:rPr>
              <a:t>Avec qui iras-tu au terrain ?  </a:t>
            </a:r>
          </a:p>
          <a:p>
            <a:pPr marL="342900" marR="0" lvl="0" indent="-342900"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B5377"/>
                </a:solidFill>
                <a:effectLst/>
                <a:uLnTx/>
                <a:uFillTx/>
                <a:latin typeface="Dosis SemiBold" pitchFamily="2" charset="0"/>
                <a:ea typeface="+mn-ea"/>
                <a:cs typeface="+mn-cs"/>
              </a:rPr>
              <a:t>À quelle heure iras-tu au parc ?</a:t>
            </a:r>
          </a:p>
          <a:p>
            <a:pPr marL="342900" marR="0" lvl="0" indent="-342900"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a:ln w="0"/>
                <a:solidFill>
                  <a:srgbClr val="4B5377"/>
                </a:solidFill>
                <a:effectLst/>
                <a:uLnTx/>
                <a:uFillTx/>
                <a:latin typeface="Dosis SemiBold" pitchFamily="2" charset="0"/>
                <a:ea typeface="+mn-ea"/>
                <a:cs typeface="+mn-cs"/>
              </a:rPr>
              <a:t>Où iras-tu pendant </a:t>
            </a:r>
            <a:r>
              <a:rPr kumimoji="0" lang="fr-FR" sz="2000" b="1" i="0" u="none" strike="noStrike" kern="1200" cap="none" spc="0" normalizeH="0" baseline="0" noProof="0">
                <a:ln w="0"/>
                <a:solidFill>
                  <a:srgbClr val="4B5377"/>
                </a:solidFill>
                <a:effectLst/>
                <a:uLnTx/>
                <a:uFillTx/>
                <a:latin typeface="Dosis SemiBold" pitchFamily="2" charset="0"/>
                <a:ea typeface="+mn-ea"/>
                <a:cs typeface="+mn-cs"/>
              </a:rPr>
              <a:t>les vacances ?</a:t>
            </a:r>
            <a:endParaRPr kumimoji="0" lang="fr-FR" sz="2000" b="1" i="0" u="none" strike="noStrike" kern="1200" cap="none" spc="0" normalizeH="0" baseline="0" noProof="0" dirty="0">
              <a:ln w="0"/>
              <a:solidFill>
                <a:srgbClr val="4B5377"/>
              </a:solidFill>
              <a:effectLst/>
              <a:uLnTx/>
              <a:uFillTx/>
              <a:latin typeface="Dosis SemiBold" pitchFamily="2" charset="0"/>
              <a:ea typeface="+mn-ea"/>
              <a:cs typeface="+mn-cs"/>
            </a:endParaRPr>
          </a:p>
          <a:p>
            <a:pPr marL="342900" marR="0" lvl="0" indent="-342900"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fr-FR" sz="2000" b="1" i="0" u="none" strike="noStrike" kern="1200" cap="none" spc="0" normalizeH="0" baseline="0" noProof="0" dirty="0" err="1">
                <a:ln w="0"/>
                <a:solidFill>
                  <a:srgbClr val="4B5377"/>
                </a:solidFill>
                <a:effectLst/>
                <a:uLnTx/>
                <a:uFillTx/>
                <a:latin typeface="Dosis SemiBold" pitchFamily="2" charset="0"/>
                <a:ea typeface="+mn-ea"/>
                <a:cs typeface="+mn-cs"/>
              </a:rPr>
              <a:t>Qu</a:t>
            </a:r>
            <a:r>
              <a:rPr lang="fr-FR" sz="2000" b="1" dirty="0">
                <a:ln w="0"/>
                <a:solidFill>
                  <a:srgbClr val="4B5377"/>
                </a:solidFill>
                <a:latin typeface="Dosis SemiBold" pitchFamily="2" charset="0"/>
              </a:rPr>
              <a:t>e feras-tu à la campagne </a:t>
            </a:r>
            <a:r>
              <a:rPr kumimoji="0" lang="fr-FR" sz="2000" b="1" i="0" u="none" strike="noStrike" kern="1200" cap="none" spc="0" normalizeH="0" baseline="0" noProof="0" dirty="0">
                <a:ln w="0"/>
                <a:solidFill>
                  <a:srgbClr val="4B5377"/>
                </a:solidFill>
                <a:effectLst/>
                <a:uLnTx/>
                <a:uFillTx/>
                <a:latin typeface="Dosis SemiBold" pitchFamily="2" charset="0"/>
                <a:ea typeface="+mn-ea"/>
                <a:cs typeface="+mn-cs"/>
              </a:rPr>
              <a:t>?</a:t>
            </a:r>
          </a:p>
        </p:txBody>
      </p:sp>
    </p:spTree>
    <p:extLst>
      <p:ext uri="{BB962C8B-B14F-4D97-AF65-F5344CB8AC3E}">
        <p14:creationId xmlns:p14="http://schemas.microsoft.com/office/powerpoint/2010/main" val="198199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67216-FE8A-B674-CF26-626FE4A205D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490E60A-C898-7409-70FF-2332C3B1E6F9}"/>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BEEDDF-2D01-99BE-6C85-2496BDEB505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52BC2F8-4DB1-BD32-5AF1-7E9AABE0B01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0D3DEC73-E0F6-3109-412C-625FD6E1EE07}"/>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F6A8576B-61F2-3226-7B04-A5F61FE0CF1F}"/>
              </a:ext>
            </a:extLst>
          </p:cNvPr>
          <p:cNvSpPr txBox="1"/>
          <p:nvPr>
            <p:custDataLst>
              <p:tags r:id="rId1"/>
            </p:custDataLst>
          </p:nvPr>
        </p:nvSpPr>
        <p:spPr>
          <a:xfrm>
            <a:off x="726042" y="2653358"/>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 Prendre la parole pour partager des informations</a:t>
            </a:r>
          </a:p>
        </p:txBody>
      </p:sp>
    </p:spTree>
    <p:extLst>
      <p:ext uri="{BB962C8B-B14F-4D97-AF65-F5344CB8AC3E}">
        <p14:creationId xmlns:p14="http://schemas.microsoft.com/office/powerpoint/2010/main" val="1433099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3"/>
          <a:stretch>
            <a:fillRect/>
          </a:stretch>
        </p:blipFill>
        <p:spPr>
          <a:xfrm>
            <a:off x="1612387" y="3238495"/>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51151" y="2554300"/>
            <a:ext cx="938876" cy="1048901"/>
          </a:xfrm>
          <a:prstGeom prst="rect">
            <a:avLst/>
          </a:prstGeom>
        </p:spPr>
      </p:pic>
      <p:sp>
        <p:nvSpPr>
          <p:cNvPr id="6" name="Rectangle 5">
            <a:extLst>
              <a:ext uri="{FF2B5EF4-FFF2-40B4-BE49-F238E27FC236}">
                <a16:creationId xmlns:a16="http://schemas.microsoft.com/office/drawing/2014/main" id="{BB0D36A3-3EFB-8A12-58A2-50284FE3DB21}"/>
              </a:ext>
            </a:extLst>
          </p:cNvPr>
          <p:cNvSpPr/>
          <p:nvPr/>
        </p:nvSpPr>
        <p:spPr>
          <a:xfrm>
            <a:off x="2402913" y="6220014"/>
            <a:ext cx="4572000" cy="307777"/>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1</a:t>
            </a:r>
            <a:r>
              <a:rPr kumimoji="0" lang="fr-FR" sz="1400" b="1" i="0" u="none" strike="noStrike" kern="1200" cap="none" spc="0" normalizeH="0" baseline="0" noProof="0" dirty="0">
                <a:ln>
                  <a:noFill/>
                </a:ln>
                <a:solidFill>
                  <a:srgbClr val="205867"/>
                </a:solidFill>
                <a:effectLst/>
                <a:uLnTx/>
                <a:uFillTx/>
                <a:latin typeface="Dosis" pitchFamily="2" charset="0"/>
                <a:ea typeface="+mn-ea"/>
                <a:cs typeface="+mn-cs"/>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mn-ea"/>
                <a:cs typeface="+mn-cs"/>
              </a:rPr>
              <a:t>=  2 points (10 pts)</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re 1">
            <a:extLst>
              <a:ext uri="{FF2B5EF4-FFF2-40B4-BE49-F238E27FC236}">
                <a16:creationId xmlns:a16="http://schemas.microsoft.com/office/drawing/2014/main" id="{49A463F1-4CB9-741B-3BAA-883DD64F4646}"/>
              </a:ext>
            </a:extLst>
          </p:cNvPr>
          <p:cNvSpPr txBox="1">
            <a:spLocks/>
          </p:cNvSpPr>
          <p:nvPr/>
        </p:nvSpPr>
        <p:spPr>
          <a:xfrm>
            <a:off x="1550086" y="761878"/>
            <a:ext cx="7230360" cy="612000"/>
          </a:xfrm>
          <a:prstGeom prst="rect">
            <a:avLst/>
          </a:prstGeom>
        </p:spPr>
        <p:txBody>
          <a:bodyPr vert="horz" lIns="91440" tIns="45720" rIns="91440" bIns="45720" rtlCol="0" anchor="ctr">
            <a:normAutofit fontScale="90000" lnSpcReduction="10000"/>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a:t>
            </a:r>
            <a:r>
              <a:rPr kumimoji="0" lang="fr-FR" sz="1600" b="0" i="0" u="none" strike="noStrike" kern="1200" cap="none" spc="0" normalizeH="0" baseline="0" noProof="0">
                <a:ln>
                  <a:noFill/>
                </a:ln>
                <a:solidFill>
                  <a:prstClr val="black">
                    <a:lumMod val="65000"/>
                    <a:lumOff val="35000"/>
                  </a:prstClr>
                </a:solidFill>
                <a:effectLst/>
                <a:uLnTx/>
                <a:uFillTx/>
                <a:latin typeface="Dosis Medium" pitchFamily="2" charset="0"/>
                <a:ea typeface="+mn-ea"/>
                <a:cs typeface="+mn-cs"/>
              </a:rPr>
              <a:t>arle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de ce que tu vas  faire et avec qui tu iras en excursion, de ce que tu auras dimanche prochain, où tu iras et ce que tu feras pendant les vacances.. Tu dois dire </a:t>
            </a:r>
            <a:r>
              <a:rPr kumimoji="0" lang="fr-FR" sz="1600" b="1"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5 phrases</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r>
              <a:rPr kumimoji="0" lang="fr-FR" sz="1600" b="0" i="1" u="sng"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L’enseignant explique la situation à l’apprenant.</a:t>
            </a:r>
          </a:p>
        </p:txBody>
      </p:sp>
      <p:sp>
        <p:nvSpPr>
          <p:cNvPr id="2" name="ZoneTexte 1">
            <a:extLst>
              <a:ext uri="{FF2B5EF4-FFF2-40B4-BE49-F238E27FC236}">
                <a16:creationId xmlns:a16="http://schemas.microsoft.com/office/drawing/2014/main" id="{7C1265D3-A836-EFC3-E028-D38C1502EAC6}"/>
              </a:ext>
            </a:extLst>
          </p:cNvPr>
          <p:cNvSpPr txBox="1"/>
          <p:nvPr/>
        </p:nvSpPr>
        <p:spPr>
          <a:xfrm>
            <a:off x="1039858" y="1760577"/>
            <a:ext cx="7298110"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kumimoji="0" lang="fr-FR" sz="18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de ce que tu vas  faire et avec qui tu iras en excursion, de ce que tu auras dimanche prochain, où tu iras et ce que tu feras pendant les vacances.</a:t>
            </a:r>
          </a:p>
        </p:txBody>
      </p:sp>
      <p:pic>
        <p:nvPicPr>
          <p:cNvPr id="7" name="Image 6">
            <a:extLst>
              <a:ext uri="{FF2B5EF4-FFF2-40B4-BE49-F238E27FC236}">
                <a16:creationId xmlns:a16="http://schemas.microsoft.com/office/drawing/2014/main" id="{F766CF32-F38D-3DAF-0AC8-BC594E3FEBE5}"/>
              </a:ext>
            </a:extLst>
          </p:cNvPr>
          <p:cNvPicPr>
            <a:picLocks noChangeAspect="1"/>
          </p:cNvPicPr>
          <p:nvPr/>
        </p:nvPicPr>
        <p:blipFill>
          <a:blip r:embed="rId5"/>
          <a:stretch>
            <a:fillRect/>
          </a:stretch>
        </p:blipFill>
        <p:spPr>
          <a:xfrm>
            <a:off x="3397251" y="2554300"/>
            <a:ext cx="4226421" cy="3169815"/>
          </a:xfrm>
          <a:prstGeom prst="roundRect">
            <a:avLst/>
          </a:prstGeom>
        </p:spPr>
      </p:pic>
    </p:spTree>
    <p:extLst>
      <p:ext uri="{BB962C8B-B14F-4D97-AF65-F5344CB8AC3E}">
        <p14:creationId xmlns:p14="http://schemas.microsoft.com/office/powerpoint/2010/main" val="1359033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( 4 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2939374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73803" y="1774289"/>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2" name="Titre 1">
            <a:extLst>
              <a:ext uri="{FF2B5EF4-FFF2-40B4-BE49-F238E27FC236}">
                <a16:creationId xmlns:a16="http://schemas.microsoft.com/office/drawing/2014/main" id="{309F9584-9E8D-E155-3414-B6B1F4C74DBE}"/>
              </a:ext>
            </a:extLst>
          </p:cNvPr>
          <p:cNvSpPr txBox="1">
            <a:spLocks/>
          </p:cNvSpPr>
          <p:nvPr/>
        </p:nvSpPr>
        <p:spPr>
          <a:xfrm>
            <a:off x="668106" y="2441050"/>
            <a:ext cx="7610401" cy="2572155"/>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a:lnSpc>
                <a:spcPct val="200000"/>
              </a:lnSpc>
            </a:pPr>
            <a:r>
              <a:rPr lang="fr-FR" sz="2400" dirty="0">
                <a:solidFill>
                  <a:srgbClr val="424D7B"/>
                </a:solidFill>
                <a:latin typeface="Arial" panose="020B0604020202020204" pitchFamily="34" charset="0"/>
                <a:cs typeface="Arial" panose="020B0604020202020204" pitchFamily="34" charset="0"/>
              </a:rPr>
              <a:t>   partirons     raisin   visiterons</a:t>
            </a:r>
          </a:p>
          <a:p>
            <a:pPr algn="ctr">
              <a:lnSpc>
                <a:spcPct val="200000"/>
              </a:lnSpc>
            </a:pPr>
            <a:r>
              <a:rPr lang="fr-FR" sz="2400" dirty="0">
                <a:solidFill>
                  <a:srgbClr val="424D7B"/>
                </a:solidFill>
                <a:latin typeface="Arial" panose="020B0604020202020204" pitchFamily="34" charset="0"/>
                <a:cs typeface="Arial" panose="020B0604020202020204" pitchFamily="34" charset="0"/>
              </a:rPr>
              <a:t>       gentil     portail     soleil</a:t>
            </a:r>
          </a:p>
          <a:p>
            <a:pPr algn="ctr">
              <a:lnSpc>
                <a:spcPct val="200000"/>
              </a:lnSpc>
            </a:pPr>
            <a:r>
              <a:rPr lang="fr-FR" sz="2400" dirty="0">
                <a:solidFill>
                  <a:srgbClr val="424D7B"/>
                </a:solidFill>
                <a:latin typeface="Arial" panose="020B0604020202020204" pitchFamily="34" charset="0"/>
                <a:cs typeface="Arial" panose="020B0604020202020204" pitchFamily="34" charset="0"/>
              </a:rPr>
              <a:t>   heureux    humeur     deux</a:t>
            </a:r>
          </a:p>
        </p:txBody>
      </p:sp>
    </p:spTree>
    <p:extLst>
      <p:ext uri="{BB962C8B-B14F-4D97-AF65-F5344CB8AC3E}">
        <p14:creationId xmlns:p14="http://schemas.microsoft.com/office/powerpoint/2010/main" val="988690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00455" y="221050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2" name="TextBox 6">
            <a:extLst>
              <a:ext uri="{FF2B5EF4-FFF2-40B4-BE49-F238E27FC236}">
                <a16:creationId xmlns:a16="http://schemas.microsoft.com/office/drawing/2014/main" id="{FECE73E9-494A-6CE7-F5F7-740F99550215}"/>
              </a:ext>
            </a:extLst>
          </p:cNvPr>
          <p:cNvSpPr txBox="1"/>
          <p:nvPr>
            <p:custDataLst>
              <p:tags r:id="rId2"/>
            </p:custDataLst>
          </p:nvPr>
        </p:nvSpPr>
        <p:spPr>
          <a:xfrm>
            <a:off x="1934714" y="5471059"/>
            <a:ext cx="7610401" cy="63094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Fluidité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1  point  (0,5 point par phrase)</a:t>
            </a:r>
          </a:p>
          <a:p>
            <a:pPr marL="0" marR="0" lvl="0" indent="0" algn="ctr" defTabSz="13716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a:t>
            </a:r>
            <a:r>
              <a:rPr kumimoji="0" lang="fr-FR" sz="1800" b="0" i="0" u="none" strike="noStrike" kern="1200" cap="none" spc="0" normalizeH="0" baseline="0" noProof="0" dirty="0">
                <a:ln>
                  <a:noFill/>
                </a:ln>
                <a:solidFill>
                  <a:srgbClr val="4BACC6">
                    <a:lumMod val="50000"/>
                  </a:srgbClr>
                </a:solidFill>
                <a:effectLst/>
                <a:uLnTx/>
                <a:uFillTx/>
                <a:latin typeface="Dosis SemiBold" pitchFamily="2" charset="0"/>
                <a:ea typeface="Calibri" panose="020F0502020204030204" pitchFamily="34" charset="0"/>
                <a:cs typeface="Calibri" panose="020F0502020204030204" pitchFamily="34" charset="0"/>
              </a:rPr>
              <a:t>Correction  </a:t>
            </a:r>
            <a:r>
              <a:rPr kumimoji="0" lang="fr-FR" sz="1800" b="0" i="0" u="none" strike="noStrike" kern="1200" cap="none" spc="0" normalizeH="0" baseline="0" noProof="0" dirty="0">
                <a:ln>
                  <a:noFill/>
                </a:ln>
                <a:solidFill>
                  <a:srgbClr val="FF0000"/>
                </a:solidFill>
                <a:effectLst/>
                <a:uLnTx/>
                <a:uFillTx/>
                <a:latin typeface="Dosis SemiBold" pitchFamily="2" charset="0"/>
                <a:ea typeface="Calibri" panose="020F0502020204030204" pitchFamily="34" charset="0"/>
                <a:cs typeface="Calibri" panose="020F0502020204030204" pitchFamily="34" charset="0"/>
              </a:rPr>
              <a:t>=  5 points (0,5 point par mot)  </a:t>
            </a:r>
          </a:p>
        </p:txBody>
      </p:sp>
      <p:sp>
        <p:nvSpPr>
          <p:cNvPr id="4" name="Titre 1">
            <a:extLst>
              <a:ext uri="{FF2B5EF4-FFF2-40B4-BE49-F238E27FC236}">
                <a16:creationId xmlns:a16="http://schemas.microsoft.com/office/drawing/2014/main" id="{FD6C1CE9-317F-5A1C-CC52-4D49ECBC7029}"/>
              </a:ext>
            </a:extLst>
          </p:cNvPr>
          <p:cNvSpPr txBox="1">
            <a:spLocks/>
          </p:cNvSpPr>
          <p:nvPr/>
        </p:nvSpPr>
        <p:spPr>
          <a:xfrm>
            <a:off x="571902" y="2730214"/>
            <a:ext cx="8095020" cy="2451548"/>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189" marR="0" lvl="0" indent="-457189" algn="l" defTabSz="914377"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Dimanche prochain, j’aurai une course.</a:t>
            </a:r>
          </a:p>
          <a:p>
            <a:pPr marL="457189" marR="0" lvl="0" indent="-457189" algn="l" defTabSz="914377"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Nous irons à la montagne.</a:t>
            </a:r>
          </a:p>
        </p:txBody>
      </p:sp>
    </p:spTree>
    <p:extLst>
      <p:ext uri="{BB962C8B-B14F-4D97-AF65-F5344CB8AC3E}">
        <p14:creationId xmlns:p14="http://schemas.microsoft.com/office/powerpoint/2010/main" val="7867397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endPar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516925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572967" y="777795"/>
            <a:ext cx="7251963" cy="612000"/>
          </a:xfrm>
        </p:spPr>
        <p:txBody>
          <a:bodyPr>
            <a:normAutofit/>
          </a:bodyPr>
          <a:lstStyle/>
          <a:p>
            <a:r>
              <a:rPr lang="fr-FR" dirty="0">
                <a:solidFill>
                  <a:schemeClr val="tx1">
                    <a:lumMod val="65000"/>
                    <a:lumOff val="35000"/>
                  </a:schemeClr>
                </a:solidFill>
              </a:rPr>
              <a:t>Voici le paragraphe que tu vas lire. Observe le paragraphe pendant 30 secondes. Après,</a:t>
            </a:r>
            <a:br>
              <a:rPr lang="fr-FR" dirty="0">
                <a:solidFill>
                  <a:schemeClr val="tx1">
                    <a:lumMod val="65000"/>
                    <a:lumOff val="35000"/>
                  </a:schemeClr>
                </a:solidFill>
              </a:rPr>
            </a:br>
            <a:r>
              <a:rPr lang="fr-FR" dirty="0">
                <a:solidFill>
                  <a:schemeClr val="tx1">
                    <a:lumMod val="65000"/>
                    <a:lumOff val="35000"/>
                  </a:schemeClr>
                </a:solidFill>
              </a:rPr>
              <a:t>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6" name="Image 5">
            <a:extLst>
              <a:ext uri="{FF2B5EF4-FFF2-40B4-BE49-F238E27FC236}">
                <a16:creationId xmlns:a16="http://schemas.microsoft.com/office/drawing/2014/main" id="{CEC18316-FF36-2495-5C79-62E82773FA02}"/>
              </a:ext>
            </a:extLst>
          </p:cNvPr>
          <p:cNvPicPr>
            <a:picLocks noChangeAspect="1"/>
          </p:cNvPicPr>
          <p:nvPr/>
        </p:nvPicPr>
        <p:blipFill>
          <a:blip r:embed="rId4"/>
          <a:stretch>
            <a:fillRect/>
          </a:stretch>
        </p:blipFill>
        <p:spPr>
          <a:xfrm>
            <a:off x="6233398" y="5310130"/>
            <a:ext cx="2128406" cy="997834"/>
          </a:xfrm>
          <a:prstGeom prst="rect">
            <a:avLst/>
          </a:prstGeom>
        </p:spPr>
      </p:pic>
      <p:sp>
        <p:nvSpPr>
          <p:cNvPr id="3" name="Titre 1">
            <a:extLst>
              <a:ext uri="{FF2B5EF4-FFF2-40B4-BE49-F238E27FC236}">
                <a16:creationId xmlns:a16="http://schemas.microsoft.com/office/drawing/2014/main" id="{DB9D52D3-7D95-4BDC-F54E-15034C675471}"/>
              </a:ext>
            </a:extLst>
          </p:cNvPr>
          <p:cNvSpPr txBox="1">
            <a:spLocks/>
          </p:cNvSpPr>
          <p:nvPr/>
        </p:nvSpPr>
        <p:spPr>
          <a:xfrm>
            <a:off x="1058319" y="2303479"/>
            <a:ext cx="7107672" cy="2071171"/>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just" defTabSz="914377" rtl="0" eaLnBrk="1" fontAlgn="auto" latinLnBrk="0" hangingPunct="1">
              <a:lnSpc>
                <a:spcPct val="150000"/>
              </a:lnSpc>
              <a:spcBef>
                <a:spcPct val="0"/>
              </a:spcBef>
              <a:spcAft>
                <a:spcPts val="0"/>
              </a:spcAft>
              <a:buClrTx/>
              <a:buSzTx/>
              <a:buFontTx/>
              <a:buNone/>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a:t>
            </a:r>
            <a:r>
              <a:rPr lang="fr-FR" sz="2400" b="1" dirty="0">
                <a:ln w="0"/>
                <a:solidFill>
                  <a:srgbClr val="424D7B"/>
                </a:solidFill>
                <a:latin typeface="Dosis SemiBold" pitchFamily="2" charset="0"/>
              </a:rPr>
              <a:t>Pendant les vacances prochaines</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Salma et son frère Amine iront à la campagne chez leur oncle. Ils feront des promenades au bord de la rivière. </a:t>
            </a:r>
          </a:p>
        </p:txBody>
      </p:sp>
    </p:spTree>
    <p:extLst>
      <p:ext uri="{BB962C8B-B14F-4D97-AF65-F5344CB8AC3E}">
        <p14:creationId xmlns:p14="http://schemas.microsoft.com/office/powerpoint/2010/main" val="82869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674147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10191</TotalTime>
  <Words>1048</Words>
  <Application>Microsoft Office PowerPoint</Application>
  <PresentationFormat>Affichage à l'écran (4:3)</PresentationFormat>
  <Paragraphs>115</Paragraphs>
  <Slides>27</Slides>
  <Notes>2</Notes>
  <HiddenSlides>0</HiddenSlides>
  <MMClips>2</MMClips>
  <ScaleCrop>false</ScaleCrop>
  <HeadingPairs>
    <vt:vector size="6" baseType="variant">
      <vt:variant>
        <vt:lpstr>Polices utilisées</vt:lpstr>
      </vt:variant>
      <vt:variant>
        <vt:i4>10</vt:i4>
      </vt:variant>
      <vt:variant>
        <vt:lpstr>Thème</vt:lpstr>
      </vt:variant>
      <vt:variant>
        <vt:i4>18</vt:i4>
      </vt:variant>
      <vt:variant>
        <vt:lpstr>Titres des diapositives</vt:lpstr>
      </vt:variant>
      <vt:variant>
        <vt:i4>27</vt:i4>
      </vt:variant>
    </vt:vector>
  </HeadingPairs>
  <TitlesOfParts>
    <vt:vector size="55" baseType="lpstr">
      <vt:lpstr>Dosis Medium</vt:lpstr>
      <vt:lpstr>Aptos Display</vt:lpstr>
      <vt:lpstr>Dosis</vt:lpstr>
      <vt:lpstr>Mistral</vt:lpstr>
      <vt:lpstr>Aptos</vt:lpstr>
      <vt:lpstr>Dosis SemiBold</vt:lpstr>
      <vt:lpstr>Wingdings</vt:lpstr>
      <vt:lpstr>Calibri</vt:lpstr>
      <vt:lpstr>Arial</vt:lpstr>
      <vt:lpstr>Dosis ExtraBold</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1_Env-Enseignant</vt:lpstr>
      <vt:lpstr>3_Lecture</vt:lpstr>
      <vt:lpstr>2_Env-Enseignant</vt:lpstr>
      <vt:lpstr>5_New Voc_01-Livret</vt:lpstr>
      <vt:lpstr>3_Env-Enseignant</vt:lpstr>
      <vt:lpstr>1_Révision</vt:lpstr>
      <vt:lpstr>6_New Voc_01-Livret</vt:lpstr>
      <vt:lpstr>Thème Office</vt:lpstr>
      <vt:lpstr>Présentation PowerPoint</vt:lpstr>
      <vt:lpstr>Il convient de lancer le mode diaporama pour la diffusion de la leçon en classe</vt:lpstr>
      <vt:lpstr>Pictogrammes</vt:lpstr>
      <vt:lpstr>Organisation de la semaine </vt:lpstr>
      <vt:lpstr>Contenu de la semaine </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Présentation PowerPoint</vt:lpstr>
      <vt:lpstr>Regarde les images. Je vais te dire des mots et tu vas me montrer les images qui correspondent : le terrain – pendant – la pêche – le port – moins le quart.</vt:lpstr>
      <vt:lpstr>Présentation PowerPoint</vt:lpstr>
      <vt:lpstr>Regarde les images. Je vais te dire des phrases  et tu vas me montrer les images qui correspondent : - Les élèves auront une visite au port avec leur maître. – Demain, Salma aura une course. – Les élèves iront en excursion avec leur maîtresse. – Dans le filet, il y a beaucoup de poissons. – Amine fera une randonnée  dans la montagne.</vt:lpstr>
      <vt:lpstr>Présentation PowerPoint</vt:lpstr>
      <vt:lpstr>Mets ton doigt sur chaque image, dis-moi le mot en français et mets-le dans une phrase.</vt:lpstr>
      <vt:lpstr>Présentation PowerPoint</vt:lpstr>
      <vt:lpstr>Je vais te poser des questions et tu dois répondre correctement. Proposer 5 questions pour chaque élève.</vt:lpstr>
      <vt:lpstr>Présentation PowerPoint</vt:lpstr>
      <vt:lpstr>Présentation PowerPoint</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Hakim</dc:creator>
  <cp:lastModifiedBy>KHALID.RAMNI</cp:lastModifiedBy>
  <cp:revision>62</cp:revision>
  <cp:lastPrinted>2025-08-13T10:11:39Z</cp:lastPrinted>
  <dcterms:created xsi:type="dcterms:W3CDTF">2025-08-01T12:31:49Z</dcterms:created>
  <dcterms:modified xsi:type="dcterms:W3CDTF">2026-06-11T19:50:21Z</dcterms:modified>
</cp:coreProperties>
</file>