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292608" cy="6858000"/>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10332720" cy="502920"/>
          </a:xfrm>
          <a:prstGeom prst="rect">
            <a:avLst/>
          </a:prstGeom>
          <a:noFill/>
        </p:spPr>
        <p:txBody>
          <a:bodyPr wrap="square" lIns="73152" rIns="73152" tIns="73152" bIns="73152" anchor="ctr">
            <a:spAutoFit/>
          </a:bodyPr>
          <a:lstStyle/>
          <a:p>
            <a:pPr algn="r" rtl="1">
              <a:spcAft>
                <a:spcPts val="800"/>
              </a:spcAft>
              <a:defRPr sz="2000" b="1">
                <a:solidFill>
                  <a:srgbClr val="C59D4A"/>
                </a:solidFill>
                <a:latin typeface="Arial"/>
              </a:defRPr>
            </a:pPr>
            <a:r>
              <a:t>عرض تربوي توثيقي</a:t>
            </a:r>
          </a:p>
        </p:txBody>
      </p:sp>
      <p:sp>
        <p:nvSpPr>
          <p:cNvPr id="4" name="TextBox 3"/>
          <p:cNvSpPr txBox="1"/>
          <p:nvPr/>
        </p:nvSpPr>
        <p:spPr>
          <a:xfrm>
            <a:off x="914400" y="1645920"/>
            <a:ext cx="10332720" cy="1280160"/>
          </a:xfrm>
          <a:prstGeom prst="rect">
            <a:avLst/>
          </a:prstGeom>
          <a:noFill/>
        </p:spPr>
        <p:txBody>
          <a:bodyPr wrap="square" lIns="73152" rIns="73152" tIns="73152" bIns="73152" anchor="ctr">
            <a:spAutoFit/>
          </a:bodyPr>
          <a:lstStyle/>
          <a:p>
            <a:pPr algn="r" rtl="1">
              <a:spcAft>
                <a:spcPts val="800"/>
              </a:spcAft>
              <a:defRPr sz="3800" b="1">
                <a:solidFill>
                  <a:srgbClr val="006747"/>
                </a:solidFill>
                <a:latin typeface="Arial"/>
              </a:defRPr>
            </a:pPr>
            <a:r>
              <a:t>عيد الوحدة في المغرب</a:t>
            </a:r>
          </a:p>
        </p:txBody>
      </p:sp>
      <p:sp>
        <p:nvSpPr>
          <p:cNvPr id="5" name="TextBox 4"/>
          <p:cNvSpPr txBox="1"/>
          <p:nvPr/>
        </p:nvSpPr>
        <p:spPr>
          <a:xfrm>
            <a:off x="914400" y="2880360"/>
            <a:ext cx="10332720" cy="731520"/>
          </a:xfrm>
          <a:prstGeom prst="rect">
            <a:avLst/>
          </a:prstGeom>
          <a:noFill/>
        </p:spPr>
        <p:txBody>
          <a:bodyPr wrap="square" lIns="73152" rIns="73152" tIns="73152" bIns="73152" anchor="ctr">
            <a:spAutoFit/>
          </a:bodyPr>
          <a:lstStyle/>
          <a:p>
            <a:pPr algn="r" rtl="1">
              <a:spcAft>
                <a:spcPts val="800"/>
              </a:spcAft>
              <a:defRPr sz="2100" b="0">
                <a:solidFill>
                  <a:srgbClr val="232B30"/>
                </a:solidFill>
                <a:latin typeface="Arial"/>
              </a:defRPr>
            </a:pPr>
            <a:r>
              <a:t>السياق التاريخي • الدلالات الوطنية • قراءة في الخطاب الملكي</a:t>
            </a:r>
          </a:p>
        </p:txBody>
      </p:sp>
      <p:sp>
        <p:nvSpPr>
          <p:cNvPr id="6" name="Oval 5"/>
          <p:cNvSpPr/>
          <p:nvPr/>
        </p:nvSpPr>
        <p:spPr>
          <a:xfrm>
            <a:off x="8961120" y="3977639"/>
            <a:ext cx="1828800" cy="1828800"/>
          </a:xfrm>
          <a:prstGeom prst="ellipse">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098280" y="4251960"/>
            <a:ext cx="1554480" cy="594360"/>
          </a:xfrm>
          <a:prstGeom prst="rect">
            <a:avLst/>
          </a:prstGeom>
          <a:noFill/>
        </p:spPr>
        <p:txBody>
          <a:bodyPr wrap="square" lIns="73152" rIns="73152" tIns="73152" bIns="73152" anchor="ctr">
            <a:spAutoFit/>
          </a:bodyPr>
          <a:lstStyle/>
          <a:p>
            <a:pPr algn="ctr">
              <a:spcAft>
                <a:spcPts val="800"/>
              </a:spcAft>
              <a:defRPr sz="3200" b="1">
                <a:solidFill>
                  <a:srgbClr val="FFFFFF"/>
                </a:solidFill>
                <a:latin typeface="Arial"/>
              </a:defRPr>
            </a:pPr>
            <a:r>
              <a:t>31</a:t>
            </a:r>
          </a:p>
        </p:txBody>
      </p:sp>
      <p:sp>
        <p:nvSpPr>
          <p:cNvPr id="8" name="TextBox 7"/>
          <p:cNvSpPr txBox="1"/>
          <p:nvPr/>
        </p:nvSpPr>
        <p:spPr>
          <a:xfrm>
            <a:off x="9098280" y="4846320"/>
            <a:ext cx="1554480" cy="365760"/>
          </a:xfrm>
          <a:prstGeom prst="rect">
            <a:avLst/>
          </a:prstGeom>
          <a:noFill/>
        </p:spPr>
        <p:txBody>
          <a:bodyPr wrap="square" lIns="73152" rIns="73152" tIns="73152" bIns="73152" anchor="ctr">
            <a:spAutoFit/>
          </a:bodyPr>
          <a:lstStyle/>
          <a:p>
            <a:pPr algn="r" rtl="1">
              <a:spcAft>
                <a:spcPts val="800"/>
              </a:spcAft>
              <a:defRPr sz="1700" b="1">
                <a:solidFill>
                  <a:srgbClr val="FFFFFF"/>
                </a:solidFill>
                <a:latin typeface="Arial"/>
              </a:defRPr>
            </a:pPr>
            <a:r>
              <a:t>أكتوبر</a:t>
            </a:r>
          </a:p>
        </p:txBody>
      </p:sp>
      <p:sp>
        <p:nvSpPr>
          <p:cNvPr id="9" name="TextBox 8"/>
          <p:cNvSpPr txBox="1"/>
          <p:nvPr/>
        </p:nvSpPr>
        <p:spPr>
          <a:xfrm>
            <a:off x="914400" y="4846320"/>
            <a:ext cx="7223760" cy="731520"/>
          </a:xfrm>
          <a:prstGeom prst="rect">
            <a:avLst/>
          </a:prstGeom>
          <a:noFill/>
        </p:spPr>
        <p:txBody>
          <a:bodyPr wrap="square" lIns="73152" rIns="73152" tIns="73152" bIns="73152" anchor="ctr">
            <a:spAutoFit/>
          </a:bodyPr>
          <a:lstStyle/>
          <a:p>
            <a:pPr algn="r" rtl="1">
              <a:spcAft>
                <a:spcPts val="800"/>
              </a:spcAft>
              <a:defRPr sz="1500" b="0">
                <a:solidFill>
                  <a:srgbClr val="5F696E"/>
                </a:solidFill>
                <a:latin typeface="Arial"/>
              </a:defRPr>
            </a:pPr>
            <a:r>
              <a:t>إعداد: ................................</a:t>
            </a:r>
          </a:p>
          <a:p>
            <a:pPr algn="r" rtl="1">
              <a:spcAft>
                <a:spcPts val="800"/>
              </a:spcAft>
              <a:defRPr sz="1500" b="0">
                <a:solidFill>
                  <a:srgbClr val="5F696E"/>
                </a:solidFill>
                <a:latin typeface="Arial"/>
              </a:defRPr>
            </a:pPr>
            <a:r>
              <a:t>المؤسسة: ..............................</a:t>
            </a:r>
          </a:p>
        </p:txBody>
      </p:sp>
      <p:sp>
        <p:nvSpPr>
          <p:cNvPr id="10" name="TextBox 9"/>
          <p:cNvSpPr txBox="1"/>
          <p:nvPr/>
        </p:nvSpPr>
        <p:spPr>
          <a:xfrm>
            <a:off x="54864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مرجع أساسي: الخطاب الملكي بتاريخ 31 أكتوبر 2025 والبلاغ الملكي بتاريخ 4 نونبر 2025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أهداف العرض</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2</a:t>
            </a:r>
          </a:p>
        </p:txBody>
      </p:sp>
      <p:sp>
        <p:nvSpPr>
          <p:cNvPr id="5" name="Rounded Rectangle 4"/>
          <p:cNvSpPr/>
          <p:nvPr/>
        </p:nvSpPr>
        <p:spPr>
          <a:xfrm>
            <a:off x="6400800" y="1234440"/>
            <a:ext cx="4937760" cy="18288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56264" y="1344168"/>
            <a:ext cx="54864" cy="1609344"/>
          </a:xfrm>
          <a:prstGeom prst="rect">
            <a:avLst/>
          </a:prstGeom>
          <a:solidFill>
            <a:srgbClr val="006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65392" y="1325880"/>
            <a:ext cx="4617720" cy="384048"/>
          </a:xfrm>
          <a:prstGeom prst="rect">
            <a:avLst/>
          </a:prstGeom>
          <a:noFill/>
        </p:spPr>
        <p:txBody>
          <a:bodyPr wrap="square" lIns="73152" rIns="73152" tIns="73152" bIns="73152" anchor="ctr">
            <a:spAutoFit/>
          </a:bodyPr>
          <a:lstStyle/>
          <a:p>
            <a:pPr algn="r" rtl="1">
              <a:spcAft>
                <a:spcPts val="800"/>
              </a:spcAft>
              <a:defRPr sz="1900" b="1">
                <a:solidFill>
                  <a:srgbClr val="006747"/>
                </a:solidFill>
                <a:latin typeface="Arial"/>
              </a:defRPr>
            </a:pPr>
            <a:r>
              <a:t>معرفيًا</a:t>
            </a:r>
          </a:p>
        </p:txBody>
      </p:sp>
      <p:sp>
        <p:nvSpPr>
          <p:cNvPr id="8" name="TextBox 7"/>
          <p:cNvSpPr txBox="1"/>
          <p:nvPr/>
        </p:nvSpPr>
        <p:spPr>
          <a:xfrm>
            <a:off x="6565392" y="1755648"/>
            <a:ext cx="4617720" cy="1207007"/>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 التعرف إلى تاريخ إقرار عيد الوحدة.</a:t>
            </a:r>
          </a:p>
          <a:p>
            <a:pPr algn="r" rtl="1">
              <a:spcAft>
                <a:spcPts val="800"/>
              </a:spcAft>
              <a:defRPr sz="1700" b="0">
                <a:solidFill>
                  <a:srgbClr val="232B30"/>
                </a:solidFill>
                <a:latin typeface="Arial"/>
              </a:defRPr>
            </a:pPr>
            <a:r>
              <a:t>• تحديد سياقه الوطني والدولي.</a:t>
            </a:r>
          </a:p>
        </p:txBody>
      </p:sp>
      <p:sp>
        <p:nvSpPr>
          <p:cNvPr id="9" name="Rounded Rectangle 8"/>
          <p:cNvSpPr/>
          <p:nvPr/>
        </p:nvSpPr>
        <p:spPr>
          <a:xfrm>
            <a:off x="914400" y="1234440"/>
            <a:ext cx="4937760" cy="18288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769864" y="1344168"/>
            <a:ext cx="54864" cy="160934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78992" y="1325880"/>
            <a:ext cx="4617720" cy="384048"/>
          </a:xfrm>
          <a:prstGeom prst="rect">
            <a:avLst/>
          </a:prstGeom>
          <a:noFill/>
        </p:spPr>
        <p:txBody>
          <a:bodyPr wrap="square" lIns="73152" rIns="73152" tIns="73152" bIns="73152" anchor="ctr">
            <a:spAutoFit/>
          </a:bodyPr>
          <a:lstStyle/>
          <a:p>
            <a:pPr algn="r" rtl="1">
              <a:spcAft>
                <a:spcPts val="800"/>
              </a:spcAft>
              <a:defRPr sz="1900" b="1">
                <a:solidFill>
                  <a:srgbClr val="9B1C31"/>
                </a:solidFill>
                <a:latin typeface="Arial"/>
              </a:defRPr>
            </a:pPr>
            <a:r>
              <a:t>منهجيًا</a:t>
            </a:r>
          </a:p>
        </p:txBody>
      </p:sp>
      <p:sp>
        <p:nvSpPr>
          <p:cNvPr id="12" name="TextBox 11"/>
          <p:cNvSpPr txBox="1"/>
          <p:nvPr/>
        </p:nvSpPr>
        <p:spPr>
          <a:xfrm>
            <a:off x="1078992" y="1755648"/>
            <a:ext cx="4617720" cy="1207007"/>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 قراءة وثائق رسمية.</a:t>
            </a:r>
          </a:p>
          <a:p>
            <a:pPr algn="r" rtl="1">
              <a:spcAft>
                <a:spcPts val="800"/>
              </a:spcAft>
              <a:defRPr sz="1700" b="0">
                <a:solidFill>
                  <a:srgbClr val="232B30"/>
                </a:solidFill>
                <a:latin typeface="Arial"/>
              </a:defRPr>
            </a:pPr>
            <a:r>
              <a:t>• التمييز بين النص الرسمي والتحليل.</a:t>
            </a:r>
          </a:p>
        </p:txBody>
      </p:sp>
      <p:sp>
        <p:nvSpPr>
          <p:cNvPr id="13" name="Rounded Rectangle 12"/>
          <p:cNvSpPr/>
          <p:nvPr/>
        </p:nvSpPr>
        <p:spPr>
          <a:xfrm>
            <a:off x="6400800" y="3429000"/>
            <a:ext cx="4937760" cy="18288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1256264" y="3538728"/>
            <a:ext cx="54864" cy="1609344"/>
          </a:xfrm>
          <a:prstGeom prst="rect">
            <a:avLst/>
          </a:prstGeom>
          <a:solidFill>
            <a:srgbClr val="C59D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65392" y="3520440"/>
            <a:ext cx="4617720" cy="384048"/>
          </a:xfrm>
          <a:prstGeom prst="rect">
            <a:avLst/>
          </a:prstGeom>
          <a:noFill/>
        </p:spPr>
        <p:txBody>
          <a:bodyPr wrap="square" lIns="73152" rIns="73152" tIns="73152" bIns="73152" anchor="ctr">
            <a:spAutoFit/>
          </a:bodyPr>
          <a:lstStyle/>
          <a:p>
            <a:pPr algn="r" rtl="1">
              <a:spcAft>
                <a:spcPts val="800"/>
              </a:spcAft>
              <a:defRPr sz="1900" b="1">
                <a:solidFill>
                  <a:srgbClr val="C59D4A"/>
                </a:solidFill>
                <a:latin typeface="Arial"/>
              </a:defRPr>
            </a:pPr>
            <a:r>
              <a:t>قيميًا</a:t>
            </a:r>
          </a:p>
        </p:txBody>
      </p:sp>
      <p:sp>
        <p:nvSpPr>
          <p:cNvPr id="16" name="TextBox 15"/>
          <p:cNvSpPr txBox="1"/>
          <p:nvPr/>
        </p:nvSpPr>
        <p:spPr>
          <a:xfrm>
            <a:off x="6565392" y="3950208"/>
            <a:ext cx="4617720" cy="1207007"/>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 ترسيخ المواطنة والمسؤولية.</a:t>
            </a:r>
          </a:p>
          <a:p>
            <a:pPr algn="r" rtl="1">
              <a:spcAft>
                <a:spcPts val="800"/>
              </a:spcAft>
              <a:defRPr sz="1700" b="0">
                <a:solidFill>
                  <a:srgbClr val="232B30"/>
                </a:solidFill>
                <a:latin typeface="Arial"/>
              </a:defRPr>
            </a:pPr>
            <a:r>
              <a:t>• فهم أهمية الحوار والتماسك المجتمعي.</a:t>
            </a:r>
          </a:p>
        </p:txBody>
      </p:sp>
      <p:sp>
        <p:nvSpPr>
          <p:cNvPr id="17" name="Rounded Rectangle 16"/>
          <p:cNvSpPr/>
          <p:nvPr/>
        </p:nvSpPr>
        <p:spPr>
          <a:xfrm>
            <a:off x="914400" y="3429000"/>
            <a:ext cx="4937760" cy="18288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769864" y="3538728"/>
            <a:ext cx="54864" cy="1609344"/>
          </a:xfrm>
          <a:prstGeom prst="rect">
            <a:avLst/>
          </a:prstGeom>
          <a:solidFill>
            <a:srgbClr val="006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78992" y="3520440"/>
            <a:ext cx="4617720" cy="384048"/>
          </a:xfrm>
          <a:prstGeom prst="rect">
            <a:avLst/>
          </a:prstGeom>
          <a:noFill/>
        </p:spPr>
        <p:txBody>
          <a:bodyPr wrap="square" lIns="73152" rIns="73152" tIns="73152" bIns="73152" anchor="ctr">
            <a:spAutoFit/>
          </a:bodyPr>
          <a:lstStyle/>
          <a:p>
            <a:pPr algn="r" rtl="1">
              <a:spcAft>
                <a:spcPts val="800"/>
              </a:spcAft>
              <a:defRPr sz="1900" b="1">
                <a:solidFill>
                  <a:srgbClr val="006747"/>
                </a:solidFill>
                <a:latin typeface="Arial"/>
              </a:defRPr>
            </a:pPr>
            <a:r>
              <a:t>مهاريًا</a:t>
            </a:r>
          </a:p>
        </p:txBody>
      </p:sp>
      <p:sp>
        <p:nvSpPr>
          <p:cNvPr id="20" name="TextBox 19"/>
          <p:cNvSpPr txBox="1"/>
          <p:nvPr/>
        </p:nvSpPr>
        <p:spPr>
          <a:xfrm>
            <a:off x="1078992" y="3950208"/>
            <a:ext cx="4617720" cy="1207007"/>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 استخراج الأفكار من خطاب.</a:t>
            </a:r>
          </a:p>
          <a:p>
            <a:pPr algn="r" rtl="1">
              <a:spcAft>
                <a:spcPts val="800"/>
              </a:spcAft>
              <a:defRPr sz="1700" b="0">
                <a:solidFill>
                  <a:srgbClr val="232B30"/>
                </a:solidFill>
                <a:latin typeface="Arial"/>
              </a:defRPr>
            </a:pPr>
            <a:r>
              <a:t>• بناء موقف مدعوم بالحجج والوثائق.</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ما عيد الوحدة؟</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3</a:t>
            </a:r>
          </a:p>
        </p:txBody>
      </p:sp>
      <p:sp>
        <p:nvSpPr>
          <p:cNvPr id="5" name="TextBox 4"/>
          <p:cNvSpPr txBox="1"/>
          <p:nvPr/>
        </p:nvSpPr>
        <p:spPr>
          <a:xfrm>
            <a:off x="822960" y="1097280"/>
            <a:ext cx="10515600" cy="914400"/>
          </a:xfrm>
          <a:prstGeom prst="rect">
            <a:avLst/>
          </a:prstGeom>
          <a:noFill/>
        </p:spPr>
        <p:txBody>
          <a:bodyPr wrap="square" lIns="73152" rIns="73152" tIns="73152" bIns="73152" anchor="ctr">
            <a:spAutoFit/>
          </a:bodyPr>
          <a:lstStyle/>
          <a:p>
            <a:pPr algn="r" rtl="1">
              <a:spcAft>
                <a:spcPts val="800"/>
              </a:spcAft>
              <a:defRPr sz="2400" b="1">
                <a:solidFill>
                  <a:srgbClr val="006747"/>
                </a:solidFill>
                <a:latin typeface="Arial"/>
              </a:defRPr>
            </a:pPr>
            <a:r>
              <a:t>أُعلن يوم 4 نونبر 2025 عن جعل 31 أكتوبر من كل سنة عيدًا وطنيًا باسم «عيد الوحدة».</a:t>
            </a:r>
          </a:p>
        </p:txBody>
      </p:sp>
      <p:sp>
        <p:nvSpPr>
          <p:cNvPr id="6" name="Rounded Rectangle 5"/>
          <p:cNvSpPr/>
          <p:nvPr/>
        </p:nvSpPr>
        <p:spPr>
          <a:xfrm>
            <a:off x="6400800" y="2423160"/>
            <a:ext cx="4846320" cy="20574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1164824" y="2532888"/>
            <a:ext cx="54864" cy="1837943"/>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65392" y="2514600"/>
            <a:ext cx="4526280" cy="384048"/>
          </a:xfrm>
          <a:prstGeom prst="rect">
            <a:avLst/>
          </a:prstGeom>
          <a:noFill/>
        </p:spPr>
        <p:txBody>
          <a:bodyPr wrap="square" lIns="73152" rIns="73152" tIns="73152" bIns="73152" anchor="ctr">
            <a:spAutoFit/>
          </a:bodyPr>
          <a:lstStyle/>
          <a:p>
            <a:pPr algn="r" rtl="1">
              <a:spcAft>
                <a:spcPts val="800"/>
              </a:spcAft>
              <a:defRPr sz="1900" b="1">
                <a:solidFill>
                  <a:srgbClr val="9B1C31"/>
                </a:solidFill>
                <a:latin typeface="Arial"/>
              </a:defRPr>
            </a:pPr>
            <a:r>
              <a:t>التاريخ</a:t>
            </a:r>
          </a:p>
        </p:txBody>
      </p:sp>
      <p:sp>
        <p:nvSpPr>
          <p:cNvPr id="9" name="TextBox 8"/>
          <p:cNvSpPr txBox="1"/>
          <p:nvPr/>
        </p:nvSpPr>
        <p:spPr>
          <a:xfrm>
            <a:off x="6565392" y="2944368"/>
            <a:ext cx="4526280" cy="1435607"/>
          </a:xfrm>
          <a:prstGeom prst="rect">
            <a:avLst/>
          </a:prstGeom>
          <a:noFill/>
        </p:spPr>
        <p:txBody>
          <a:bodyPr wrap="square" lIns="73152" rIns="73152" tIns="73152" bIns="73152" anchor="t">
            <a:spAutoFit/>
          </a:bodyPr>
          <a:lstStyle/>
          <a:p>
            <a:pPr algn="r" rtl="1">
              <a:spcAft>
                <a:spcPts val="800"/>
              </a:spcAft>
              <a:defRPr sz="1900" b="0">
                <a:solidFill>
                  <a:srgbClr val="232B30"/>
                </a:solidFill>
                <a:latin typeface="Arial"/>
              </a:defRPr>
            </a:pPr>
            <a:r>
              <a:t>31 أكتوبر من كل سنة</a:t>
            </a:r>
          </a:p>
          <a:p>
            <a:pPr algn="r" rtl="1">
              <a:spcAft>
                <a:spcPts val="800"/>
              </a:spcAft>
              <a:defRPr sz="1900" b="0">
                <a:solidFill>
                  <a:srgbClr val="232B30"/>
                </a:solidFill>
                <a:latin typeface="Arial"/>
              </a:defRPr>
            </a:pPr>
            <a:r>
              <a:t>مناسبة وطنية جامعة</a:t>
            </a:r>
          </a:p>
        </p:txBody>
      </p:sp>
      <p:sp>
        <p:nvSpPr>
          <p:cNvPr id="10" name="Rounded Rectangle 9"/>
          <p:cNvSpPr/>
          <p:nvPr/>
        </p:nvSpPr>
        <p:spPr>
          <a:xfrm>
            <a:off x="914400" y="2423160"/>
            <a:ext cx="4846320" cy="20574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78424" y="2532888"/>
            <a:ext cx="54864" cy="1837943"/>
          </a:xfrm>
          <a:prstGeom prst="rect">
            <a:avLst/>
          </a:prstGeom>
          <a:solidFill>
            <a:srgbClr val="006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78992" y="2514600"/>
            <a:ext cx="4526280" cy="384048"/>
          </a:xfrm>
          <a:prstGeom prst="rect">
            <a:avLst/>
          </a:prstGeom>
          <a:noFill/>
        </p:spPr>
        <p:txBody>
          <a:bodyPr wrap="square" lIns="73152" rIns="73152" tIns="73152" bIns="73152" anchor="ctr">
            <a:spAutoFit/>
          </a:bodyPr>
          <a:lstStyle/>
          <a:p>
            <a:pPr algn="r" rtl="1">
              <a:spcAft>
                <a:spcPts val="800"/>
              </a:spcAft>
              <a:defRPr sz="1900" b="1">
                <a:solidFill>
                  <a:srgbClr val="006747"/>
                </a:solidFill>
                <a:latin typeface="Arial"/>
              </a:defRPr>
            </a:pPr>
            <a:r>
              <a:t>الدلالة الرسمية</a:t>
            </a:r>
          </a:p>
        </p:txBody>
      </p:sp>
      <p:sp>
        <p:nvSpPr>
          <p:cNvPr id="13" name="TextBox 12"/>
          <p:cNvSpPr txBox="1"/>
          <p:nvPr/>
        </p:nvSpPr>
        <p:spPr>
          <a:xfrm>
            <a:off x="1078992" y="2944368"/>
            <a:ext cx="4526280" cy="1435607"/>
          </a:xfrm>
          <a:prstGeom prst="rect">
            <a:avLst/>
          </a:prstGeom>
          <a:noFill/>
        </p:spPr>
        <p:txBody>
          <a:bodyPr wrap="square" lIns="73152" rIns="73152" tIns="73152" bIns="73152" anchor="t">
            <a:spAutoFit/>
          </a:bodyPr>
          <a:lstStyle/>
          <a:p>
            <a:pPr algn="r" rtl="1">
              <a:spcAft>
                <a:spcPts val="800"/>
              </a:spcAft>
              <a:defRPr sz="1800" b="0">
                <a:solidFill>
                  <a:srgbClr val="232B30"/>
                </a:solidFill>
                <a:latin typeface="Arial"/>
              </a:defRPr>
            </a:pPr>
            <a:r>
              <a:t>التعبير عن التشبث بالوحدة الوطنية والترابية وبالحقوق المشروعة للمملكة.</a:t>
            </a:r>
          </a:p>
        </p:txBody>
      </p:sp>
      <p:sp>
        <p:nvSpPr>
          <p:cNvPr id="14" name="TextBox 13"/>
          <p:cNvSpPr txBox="1"/>
          <p:nvPr/>
        </p:nvSpPr>
        <p:spPr>
          <a:xfrm>
            <a:off x="914400" y="4892040"/>
            <a:ext cx="10241280" cy="822960"/>
          </a:xfrm>
          <a:prstGeom prst="rect">
            <a:avLst/>
          </a:prstGeom>
          <a:noFill/>
        </p:spPr>
        <p:txBody>
          <a:bodyPr wrap="square" lIns="73152" rIns="73152" tIns="73152" bIns="73152" anchor="ctr">
            <a:spAutoFit/>
          </a:bodyPr>
          <a:lstStyle/>
          <a:p>
            <a:pPr algn="r" rtl="1">
              <a:spcAft>
                <a:spcPts val="800"/>
              </a:spcAft>
              <a:defRPr sz="1500" b="0">
                <a:solidFill>
                  <a:srgbClr val="5F696E"/>
                </a:solidFill>
                <a:latin typeface="Arial"/>
              </a:defRPr>
            </a:pPr>
            <a:r>
              <a:t>وثيقة 1: بلاغ الديوان الملكي، منشور بالبوابة الوطنية للمغرب.</a:t>
            </a:r>
          </a:p>
        </p:txBody>
      </p:sp>
      <p:sp>
        <p:nvSpPr>
          <p:cNvPr id="15" name="TextBox 14"/>
          <p:cNvSpPr txBox="1"/>
          <p:nvPr/>
        </p:nvSpPr>
        <p:spPr>
          <a:xfrm>
            <a:off x="914400" y="5623560"/>
            <a:ext cx="10241280" cy="411480"/>
          </a:xfrm>
          <a:prstGeom prst="rect">
            <a:avLst/>
          </a:prstGeom>
          <a:noFill/>
        </p:spPr>
        <p:txBody>
          <a:bodyPr wrap="square" lIns="73152" rIns="73152" tIns="73152" bIns="73152" anchor="ctr">
            <a:spAutoFit/>
          </a:bodyPr>
          <a:lstStyle/>
          <a:p>
            <a:pPr algn="r" rtl="1">
              <a:spcAft>
                <a:spcPts val="800"/>
              </a:spcAft>
              <a:defRPr sz="1200" b="0">
                <a:solidFill>
                  <a:srgbClr val="9B1C31"/>
                </a:solidFill>
                <a:latin typeface="Arial"/>
              </a:defRPr>
            </a:pPr>
            <a:r>
              <a:t>الرابط: maroc.ma — «صاحب الجلالة يقرر جعل 31 أكتوبر… عيد الوحدة»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السياق التاريخي: محطات متصلة</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4</a:t>
            </a:r>
          </a:p>
        </p:txBody>
      </p:sp>
      <p:sp>
        <p:nvSpPr>
          <p:cNvPr id="5" name="Rectangle 4"/>
          <p:cNvSpPr/>
          <p:nvPr/>
        </p:nvSpPr>
        <p:spPr>
          <a:xfrm>
            <a:off x="1188720" y="2743200"/>
            <a:ext cx="9692640" cy="45720"/>
          </a:xfrm>
          <a:prstGeom prst="rect">
            <a:avLst/>
          </a:prstGeom>
          <a:solidFill>
            <a:srgbClr val="C59D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371600" y="2542032"/>
            <a:ext cx="411480" cy="411480"/>
          </a:xfrm>
          <a:prstGeom prst="ellipse">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8680" y="1417320"/>
            <a:ext cx="1828800" cy="502920"/>
          </a:xfrm>
          <a:prstGeom prst="rect">
            <a:avLst/>
          </a:prstGeom>
          <a:noFill/>
        </p:spPr>
        <p:txBody>
          <a:bodyPr wrap="square" lIns="73152" rIns="73152" tIns="73152" bIns="73152" anchor="ctr">
            <a:spAutoFit/>
          </a:bodyPr>
          <a:lstStyle/>
          <a:p>
            <a:pPr algn="ctr">
              <a:spcAft>
                <a:spcPts val="800"/>
              </a:spcAft>
              <a:defRPr sz="1800" b="1">
                <a:solidFill>
                  <a:srgbClr val="006747"/>
                </a:solidFill>
                <a:latin typeface="Arial"/>
              </a:defRPr>
            </a:pPr>
            <a:r>
              <a:t>1975</a:t>
            </a:r>
          </a:p>
        </p:txBody>
      </p:sp>
      <p:sp>
        <p:nvSpPr>
          <p:cNvPr id="8" name="TextBox 7"/>
          <p:cNvSpPr txBox="1"/>
          <p:nvPr/>
        </p:nvSpPr>
        <p:spPr>
          <a:xfrm>
            <a:off x="685799" y="3154680"/>
            <a:ext cx="2148840" cy="502920"/>
          </a:xfrm>
          <a:prstGeom prst="rect">
            <a:avLst/>
          </a:prstGeom>
          <a:noFill/>
        </p:spPr>
        <p:txBody>
          <a:bodyPr wrap="square" lIns="73152" rIns="73152" tIns="73152" bIns="73152" anchor="ctr">
            <a:spAutoFit/>
          </a:bodyPr>
          <a:lstStyle/>
          <a:p>
            <a:pPr algn="r" rtl="1">
              <a:spcAft>
                <a:spcPts val="800"/>
              </a:spcAft>
              <a:defRPr sz="1600" b="1">
                <a:solidFill>
                  <a:srgbClr val="9B1C31"/>
                </a:solidFill>
                <a:latin typeface="Arial"/>
              </a:defRPr>
            </a:pPr>
            <a:r>
              <a:t>المسيرة الخضراء</a:t>
            </a:r>
          </a:p>
        </p:txBody>
      </p:sp>
      <p:sp>
        <p:nvSpPr>
          <p:cNvPr id="9" name="TextBox 8"/>
          <p:cNvSpPr txBox="1"/>
          <p:nvPr/>
        </p:nvSpPr>
        <p:spPr>
          <a:xfrm>
            <a:off x="621792" y="3703320"/>
            <a:ext cx="2286000" cy="1143000"/>
          </a:xfrm>
          <a:prstGeom prst="rect">
            <a:avLst/>
          </a:prstGeom>
          <a:noFill/>
        </p:spPr>
        <p:txBody>
          <a:bodyPr wrap="square" lIns="73152" rIns="73152" tIns="73152" bIns="73152" anchor="t">
            <a:spAutoFit/>
          </a:bodyPr>
          <a:lstStyle/>
          <a:p>
            <a:pPr algn="r" rtl="1">
              <a:spcAft>
                <a:spcPts val="800"/>
              </a:spcAft>
              <a:defRPr sz="1300" b="0">
                <a:solidFill>
                  <a:srgbClr val="232B30"/>
                </a:solidFill>
                <a:latin typeface="Arial"/>
              </a:defRPr>
            </a:pPr>
            <a:r>
              <a:t>محطة بارزة في تاريخ قضية الصحراء المغربية.</a:t>
            </a:r>
          </a:p>
        </p:txBody>
      </p:sp>
      <p:sp>
        <p:nvSpPr>
          <p:cNvPr id="10" name="Oval 9"/>
          <p:cNvSpPr/>
          <p:nvPr/>
        </p:nvSpPr>
        <p:spPr>
          <a:xfrm>
            <a:off x="3931920" y="2542032"/>
            <a:ext cx="411480" cy="411480"/>
          </a:xfrm>
          <a:prstGeom prst="ellipse">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429000" y="1417320"/>
            <a:ext cx="1828800" cy="502920"/>
          </a:xfrm>
          <a:prstGeom prst="rect">
            <a:avLst/>
          </a:prstGeom>
          <a:noFill/>
        </p:spPr>
        <p:txBody>
          <a:bodyPr wrap="square" lIns="73152" rIns="73152" tIns="73152" bIns="73152" anchor="ctr">
            <a:spAutoFit/>
          </a:bodyPr>
          <a:lstStyle/>
          <a:p>
            <a:pPr algn="ctr">
              <a:spcAft>
                <a:spcPts val="800"/>
              </a:spcAft>
              <a:defRPr sz="1800" b="1">
                <a:solidFill>
                  <a:srgbClr val="006747"/>
                </a:solidFill>
                <a:latin typeface="Arial"/>
              </a:defRPr>
            </a:pPr>
            <a:r>
              <a:t>2025</a:t>
            </a:r>
          </a:p>
        </p:txBody>
      </p:sp>
      <p:sp>
        <p:nvSpPr>
          <p:cNvPr id="12" name="TextBox 11"/>
          <p:cNvSpPr txBox="1"/>
          <p:nvPr/>
        </p:nvSpPr>
        <p:spPr>
          <a:xfrm>
            <a:off x="3246120" y="3154680"/>
            <a:ext cx="2148840" cy="502920"/>
          </a:xfrm>
          <a:prstGeom prst="rect">
            <a:avLst/>
          </a:prstGeom>
          <a:noFill/>
        </p:spPr>
        <p:txBody>
          <a:bodyPr wrap="square" lIns="73152" rIns="73152" tIns="73152" bIns="73152" anchor="ctr">
            <a:spAutoFit/>
          </a:bodyPr>
          <a:lstStyle/>
          <a:p>
            <a:pPr algn="r" rtl="1">
              <a:spcAft>
                <a:spcPts val="800"/>
              </a:spcAft>
              <a:defRPr sz="1600" b="1">
                <a:solidFill>
                  <a:srgbClr val="9B1C31"/>
                </a:solidFill>
                <a:latin typeface="Arial"/>
              </a:defRPr>
            </a:pPr>
            <a:r>
              <a:t>القرار 2797</a:t>
            </a:r>
          </a:p>
        </p:txBody>
      </p:sp>
      <p:sp>
        <p:nvSpPr>
          <p:cNvPr id="13" name="TextBox 12"/>
          <p:cNvSpPr txBox="1"/>
          <p:nvPr/>
        </p:nvSpPr>
        <p:spPr>
          <a:xfrm>
            <a:off x="3182112" y="3703320"/>
            <a:ext cx="2286000" cy="1143000"/>
          </a:xfrm>
          <a:prstGeom prst="rect">
            <a:avLst/>
          </a:prstGeom>
          <a:noFill/>
        </p:spPr>
        <p:txBody>
          <a:bodyPr wrap="square" lIns="73152" rIns="73152" tIns="73152" bIns="73152" anchor="t">
            <a:spAutoFit/>
          </a:bodyPr>
          <a:lstStyle/>
          <a:p>
            <a:pPr algn="r" rtl="1">
              <a:spcAft>
                <a:spcPts val="800"/>
              </a:spcAft>
              <a:defRPr sz="1300" b="0">
                <a:solidFill>
                  <a:srgbClr val="232B30"/>
                </a:solidFill>
                <a:latin typeface="Arial"/>
              </a:defRPr>
            </a:pPr>
            <a:r>
              <a:t>قرار لمجلس الأمن، أشار إليه الخطاب الملكي.</a:t>
            </a:r>
          </a:p>
        </p:txBody>
      </p:sp>
      <p:sp>
        <p:nvSpPr>
          <p:cNvPr id="14" name="Oval 13"/>
          <p:cNvSpPr/>
          <p:nvPr/>
        </p:nvSpPr>
        <p:spPr>
          <a:xfrm>
            <a:off x="6492240" y="2542032"/>
            <a:ext cx="411480" cy="411480"/>
          </a:xfrm>
          <a:prstGeom prst="ellipse">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989320" y="1417320"/>
            <a:ext cx="1828800" cy="502920"/>
          </a:xfrm>
          <a:prstGeom prst="rect">
            <a:avLst/>
          </a:prstGeom>
          <a:noFill/>
        </p:spPr>
        <p:txBody>
          <a:bodyPr wrap="square" lIns="73152" rIns="73152" tIns="73152" bIns="73152" anchor="ctr">
            <a:spAutoFit/>
          </a:bodyPr>
          <a:lstStyle/>
          <a:p>
            <a:pPr algn="r" rtl="1">
              <a:spcAft>
                <a:spcPts val="800"/>
              </a:spcAft>
              <a:defRPr sz="1800" b="1">
                <a:solidFill>
                  <a:srgbClr val="006747"/>
                </a:solidFill>
                <a:latin typeface="Arial"/>
              </a:defRPr>
            </a:pPr>
            <a:r>
              <a:t>31 أكتوبر 2025</a:t>
            </a:r>
          </a:p>
        </p:txBody>
      </p:sp>
      <p:sp>
        <p:nvSpPr>
          <p:cNvPr id="16" name="TextBox 15"/>
          <p:cNvSpPr txBox="1"/>
          <p:nvPr/>
        </p:nvSpPr>
        <p:spPr>
          <a:xfrm>
            <a:off x="5806440" y="3154680"/>
            <a:ext cx="2148840" cy="502920"/>
          </a:xfrm>
          <a:prstGeom prst="rect">
            <a:avLst/>
          </a:prstGeom>
          <a:noFill/>
        </p:spPr>
        <p:txBody>
          <a:bodyPr wrap="square" lIns="73152" rIns="73152" tIns="73152" bIns="73152" anchor="ctr">
            <a:spAutoFit/>
          </a:bodyPr>
          <a:lstStyle/>
          <a:p>
            <a:pPr algn="r" rtl="1">
              <a:spcAft>
                <a:spcPts val="800"/>
              </a:spcAft>
              <a:defRPr sz="1600" b="1">
                <a:solidFill>
                  <a:srgbClr val="9B1C31"/>
                </a:solidFill>
                <a:latin typeface="Arial"/>
              </a:defRPr>
            </a:pPr>
            <a:r>
              <a:t>الخطاب الملكي</a:t>
            </a:r>
          </a:p>
        </p:txBody>
      </p:sp>
      <p:sp>
        <p:nvSpPr>
          <p:cNvPr id="17" name="TextBox 16"/>
          <p:cNvSpPr txBox="1"/>
          <p:nvPr/>
        </p:nvSpPr>
        <p:spPr>
          <a:xfrm>
            <a:off x="5742432" y="3703320"/>
            <a:ext cx="2286000" cy="1143000"/>
          </a:xfrm>
          <a:prstGeom prst="rect">
            <a:avLst/>
          </a:prstGeom>
          <a:noFill/>
        </p:spPr>
        <p:txBody>
          <a:bodyPr wrap="square" lIns="73152" rIns="73152" tIns="73152" bIns="73152" anchor="t">
            <a:spAutoFit/>
          </a:bodyPr>
          <a:lstStyle/>
          <a:p>
            <a:pPr algn="r" rtl="1">
              <a:spcAft>
                <a:spcPts val="800"/>
              </a:spcAft>
              <a:defRPr sz="1300" b="0">
                <a:solidFill>
                  <a:srgbClr val="232B30"/>
                </a:solidFill>
                <a:latin typeface="Arial"/>
              </a:defRPr>
            </a:pPr>
            <a:r>
              <a:t>عرض التطورات والمواقف المرتبطة بالقضية الوطنية.</a:t>
            </a:r>
          </a:p>
        </p:txBody>
      </p:sp>
      <p:sp>
        <p:nvSpPr>
          <p:cNvPr id="18" name="Oval 17"/>
          <p:cNvSpPr/>
          <p:nvPr/>
        </p:nvSpPr>
        <p:spPr>
          <a:xfrm>
            <a:off x="9144000" y="2542032"/>
            <a:ext cx="411480" cy="411480"/>
          </a:xfrm>
          <a:prstGeom prst="ellipse">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41080" y="1417320"/>
            <a:ext cx="1828800" cy="502920"/>
          </a:xfrm>
          <a:prstGeom prst="rect">
            <a:avLst/>
          </a:prstGeom>
          <a:noFill/>
        </p:spPr>
        <p:txBody>
          <a:bodyPr wrap="square" lIns="73152" rIns="73152" tIns="73152" bIns="73152" anchor="ctr">
            <a:spAutoFit/>
          </a:bodyPr>
          <a:lstStyle/>
          <a:p>
            <a:pPr algn="r" rtl="1">
              <a:spcAft>
                <a:spcPts val="800"/>
              </a:spcAft>
              <a:defRPr sz="1800" b="1">
                <a:solidFill>
                  <a:srgbClr val="006747"/>
                </a:solidFill>
                <a:latin typeface="Arial"/>
              </a:defRPr>
            </a:pPr>
            <a:r>
              <a:t>4 نونبر 2025</a:t>
            </a:r>
          </a:p>
        </p:txBody>
      </p:sp>
      <p:sp>
        <p:nvSpPr>
          <p:cNvPr id="20" name="TextBox 19"/>
          <p:cNvSpPr txBox="1"/>
          <p:nvPr/>
        </p:nvSpPr>
        <p:spPr>
          <a:xfrm>
            <a:off x="8458200" y="3154680"/>
            <a:ext cx="2148840" cy="502920"/>
          </a:xfrm>
          <a:prstGeom prst="rect">
            <a:avLst/>
          </a:prstGeom>
          <a:noFill/>
        </p:spPr>
        <p:txBody>
          <a:bodyPr wrap="square" lIns="73152" rIns="73152" tIns="73152" bIns="73152" anchor="ctr">
            <a:spAutoFit/>
          </a:bodyPr>
          <a:lstStyle/>
          <a:p>
            <a:pPr algn="r" rtl="1">
              <a:spcAft>
                <a:spcPts val="800"/>
              </a:spcAft>
              <a:defRPr sz="1600" b="1">
                <a:solidFill>
                  <a:srgbClr val="9B1C31"/>
                </a:solidFill>
                <a:latin typeface="Arial"/>
              </a:defRPr>
            </a:pPr>
            <a:r>
              <a:t>بلاغ الديوان</a:t>
            </a:r>
          </a:p>
        </p:txBody>
      </p:sp>
      <p:sp>
        <p:nvSpPr>
          <p:cNvPr id="21" name="TextBox 20"/>
          <p:cNvSpPr txBox="1"/>
          <p:nvPr/>
        </p:nvSpPr>
        <p:spPr>
          <a:xfrm>
            <a:off x="8394192" y="3703320"/>
            <a:ext cx="2286000" cy="1143000"/>
          </a:xfrm>
          <a:prstGeom prst="rect">
            <a:avLst/>
          </a:prstGeom>
          <a:noFill/>
        </p:spPr>
        <p:txBody>
          <a:bodyPr wrap="square" lIns="73152" rIns="73152" tIns="73152" bIns="73152" anchor="t">
            <a:spAutoFit/>
          </a:bodyPr>
          <a:lstStyle/>
          <a:p>
            <a:pPr algn="r" rtl="1">
              <a:spcAft>
                <a:spcPts val="800"/>
              </a:spcAft>
              <a:defRPr sz="1300" b="0">
                <a:solidFill>
                  <a:srgbClr val="232B30"/>
                </a:solidFill>
                <a:latin typeface="Arial"/>
              </a:defRPr>
            </a:pPr>
            <a:r>
              <a:t>إقرار عيد الوحدة في 31 أكتوبر من كل سنة.</a:t>
            </a:r>
          </a:p>
        </p:txBody>
      </p:sp>
      <p:sp>
        <p:nvSpPr>
          <p:cNvPr id="22" name="TextBox 21"/>
          <p:cNvSpPr txBox="1"/>
          <p:nvPr/>
        </p:nvSpPr>
        <p:spPr>
          <a:xfrm>
            <a:off x="914400" y="5394960"/>
            <a:ext cx="10424160" cy="502920"/>
          </a:xfrm>
          <a:prstGeom prst="rect">
            <a:avLst/>
          </a:prstGeom>
          <a:noFill/>
        </p:spPr>
        <p:txBody>
          <a:bodyPr wrap="square" lIns="73152" rIns="73152" tIns="73152" bIns="73152" anchor="ctr">
            <a:spAutoFit/>
          </a:bodyPr>
          <a:lstStyle/>
          <a:p>
            <a:pPr algn="r" rtl="1">
              <a:spcAft>
                <a:spcPts val="800"/>
              </a:spcAft>
              <a:defRPr sz="1300" b="0">
                <a:solidFill>
                  <a:srgbClr val="5F696E"/>
                </a:solidFill>
                <a:latin typeface="Arial"/>
              </a:defRPr>
            </a:pPr>
            <a:r>
              <a:t>تنبيه منهجي: هذا الخط الزمني يلخص محطات وردت في الوثائق الرسمية، ولا يغني عن قراءة نصوصها كاملة.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وثيقة 2: من الخطاب الملكي — 31 أكتوبر 2025</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5</a:t>
            </a:r>
          </a:p>
        </p:txBody>
      </p:sp>
      <p:sp>
        <p:nvSpPr>
          <p:cNvPr id="5" name="Rounded Rectangle 4"/>
          <p:cNvSpPr/>
          <p:nvPr/>
        </p:nvSpPr>
        <p:spPr>
          <a:xfrm>
            <a:off x="822960" y="1600200"/>
            <a:ext cx="10561320" cy="2148840"/>
          </a:xfrm>
          <a:prstGeom prst="roundRect">
            <a:avLst/>
          </a:prstGeom>
          <a:solidFill>
            <a:srgbClr val="E7F1EB"/>
          </a:solidFill>
          <a:ln>
            <a:solidFill>
              <a:srgbClr val="E7F1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783080"/>
            <a:ext cx="9829800" cy="1325880"/>
          </a:xfrm>
          <a:prstGeom prst="rect">
            <a:avLst/>
          </a:prstGeom>
          <a:noFill/>
        </p:spPr>
        <p:txBody>
          <a:bodyPr wrap="square" lIns="73152" rIns="73152" tIns="73152" bIns="73152" anchor="ctr">
            <a:spAutoFit/>
          </a:bodyPr>
          <a:lstStyle/>
          <a:p>
            <a:pPr algn="r" rtl="1">
              <a:spcAft>
                <a:spcPts val="800"/>
              </a:spcAft>
              <a:defRPr sz="2400" b="1">
                <a:solidFill>
                  <a:srgbClr val="006747"/>
                </a:solidFill>
                <a:latin typeface="Arial"/>
              </a:defRPr>
            </a:pPr>
            <a:r>
              <a:t>« إننا نعيش مرحلة فاصلة، ومنعطفا حاسما، في تاريخ المغرب الحديث. فهناك ما قبل 31 أكتوبر 2025، وهناك ما بعده. »</a:t>
            </a:r>
          </a:p>
        </p:txBody>
      </p:sp>
      <p:sp>
        <p:nvSpPr>
          <p:cNvPr id="7" name="TextBox 6"/>
          <p:cNvSpPr txBox="1"/>
          <p:nvPr/>
        </p:nvSpPr>
        <p:spPr>
          <a:xfrm>
            <a:off x="1188720" y="3172968"/>
            <a:ext cx="9829800" cy="320040"/>
          </a:xfrm>
          <a:prstGeom prst="rect">
            <a:avLst/>
          </a:prstGeom>
          <a:noFill/>
        </p:spPr>
        <p:txBody>
          <a:bodyPr wrap="square" lIns="73152" rIns="73152" tIns="73152" bIns="73152" anchor="ctr">
            <a:spAutoFit/>
          </a:bodyPr>
          <a:lstStyle/>
          <a:p>
            <a:pPr algn="r" rtl="1">
              <a:spcAft>
                <a:spcPts val="800"/>
              </a:spcAft>
              <a:defRPr sz="1400" b="0">
                <a:solidFill>
                  <a:srgbClr val="5F696E"/>
                </a:solidFill>
                <a:latin typeface="Arial"/>
              </a:defRPr>
            </a:pPr>
            <a:r>
              <a:t>الملك محمد السادس — خطاب إلى الشعب، 31 أكتوبر 2025</a:t>
            </a:r>
          </a:p>
        </p:txBody>
      </p:sp>
      <p:sp>
        <p:nvSpPr>
          <p:cNvPr id="8" name="TextBox 7"/>
          <p:cNvSpPr txBox="1"/>
          <p:nvPr/>
        </p:nvSpPr>
        <p:spPr>
          <a:xfrm>
            <a:off x="1097280" y="4251960"/>
            <a:ext cx="9966960" cy="1051560"/>
          </a:xfrm>
          <a:prstGeom prst="rect">
            <a:avLst/>
          </a:prstGeom>
          <a:noFill/>
        </p:spPr>
        <p:txBody>
          <a:bodyPr wrap="square" lIns="73152" rIns="73152" tIns="73152" bIns="73152" anchor="ctr">
            <a:spAutoFit/>
          </a:bodyPr>
          <a:lstStyle/>
          <a:p>
            <a:pPr algn="r" rtl="1">
              <a:spcAft>
                <a:spcPts val="800"/>
              </a:spcAft>
              <a:defRPr sz="2000" b="1">
                <a:solidFill>
                  <a:srgbClr val="232B30"/>
                </a:solidFill>
                <a:latin typeface="Arial"/>
              </a:defRPr>
            </a:pPr>
            <a:r>
              <a:t>سؤال موجه للمتعلمين: كيف يصف الخطاب أهمية هذه المرحلة؟ ما الكلمات المفتاحية التي تدل على ذلك؟</a:t>
            </a:r>
          </a:p>
        </p:txBody>
      </p:sp>
      <p:sp>
        <p:nvSpPr>
          <p:cNvPr id="9" name="TextBox 8"/>
          <p:cNvSpPr txBox="1"/>
          <p:nvPr/>
        </p:nvSpPr>
        <p:spPr>
          <a:xfrm>
            <a:off x="1097280" y="5486400"/>
            <a:ext cx="9966960" cy="411480"/>
          </a:xfrm>
          <a:prstGeom prst="rect">
            <a:avLst/>
          </a:prstGeom>
          <a:noFill/>
        </p:spPr>
        <p:txBody>
          <a:bodyPr wrap="square" lIns="73152" rIns="73152" tIns="73152" bIns="73152" anchor="ctr">
            <a:spAutoFit/>
          </a:bodyPr>
          <a:lstStyle/>
          <a:p>
            <a:pPr algn="r" rtl="1">
              <a:spcAft>
                <a:spcPts val="800"/>
              </a:spcAft>
              <a:defRPr sz="1200" b="0">
                <a:solidFill>
                  <a:srgbClr val="9B1C31"/>
                </a:solidFill>
                <a:latin typeface="Arial"/>
              </a:defRPr>
            </a:pPr>
            <a:r>
              <a:t>المصدر: النص الكامل للخطاب على بوابة الجماعات الترابية / وزارة الداخلية.</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وثيقة 3: الوحدة الوطنية والترابية</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6</a:t>
            </a:r>
          </a:p>
        </p:txBody>
      </p:sp>
      <p:sp>
        <p:nvSpPr>
          <p:cNvPr id="5" name="Rounded Rectangle 4"/>
          <p:cNvSpPr/>
          <p:nvPr/>
        </p:nvSpPr>
        <p:spPr>
          <a:xfrm>
            <a:off x="822960" y="1600200"/>
            <a:ext cx="10561320" cy="2148840"/>
          </a:xfrm>
          <a:prstGeom prst="roundRect">
            <a:avLst/>
          </a:prstGeom>
          <a:solidFill>
            <a:srgbClr val="E7F1EB"/>
          </a:solidFill>
          <a:ln>
            <a:solidFill>
              <a:srgbClr val="E7F1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783080"/>
            <a:ext cx="9829800" cy="1325880"/>
          </a:xfrm>
          <a:prstGeom prst="rect">
            <a:avLst/>
          </a:prstGeom>
          <a:noFill/>
        </p:spPr>
        <p:txBody>
          <a:bodyPr wrap="square" lIns="73152" rIns="73152" tIns="73152" bIns="73152" anchor="ctr">
            <a:spAutoFit/>
          </a:bodyPr>
          <a:lstStyle/>
          <a:p>
            <a:pPr algn="r" rtl="1">
              <a:spcAft>
                <a:spcPts val="800"/>
              </a:spcAft>
              <a:defRPr sz="2500" b="1">
                <a:solidFill>
                  <a:srgbClr val="006747"/>
                </a:solidFill>
                <a:latin typeface="Arial"/>
              </a:defRPr>
            </a:pPr>
            <a:r>
              <a:t>« لقد حان وقت المغرب الموحد، من طنجة إلى لكويرة، الذي لن يتطاول أحد على حقوقه، وعلى حدوده التاريخية. »</a:t>
            </a:r>
          </a:p>
        </p:txBody>
      </p:sp>
      <p:sp>
        <p:nvSpPr>
          <p:cNvPr id="7" name="TextBox 6"/>
          <p:cNvSpPr txBox="1"/>
          <p:nvPr/>
        </p:nvSpPr>
        <p:spPr>
          <a:xfrm>
            <a:off x="1188720" y="3172968"/>
            <a:ext cx="9829800" cy="320040"/>
          </a:xfrm>
          <a:prstGeom prst="rect">
            <a:avLst/>
          </a:prstGeom>
          <a:noFill/>
        </p:spPr>
        <p:txBody>
          <a:bodyPr wrap="square" lIns="73152" rIns="73152" tIns="73152" bIns="73152" anchor="ctr">
            <a:spAutoFit/>
          </a:bodyPr>
          <a:lstStyle/>
          <a:p>
            <a:pPr algn="r" rtl="1">
              <a:spcAft>
                <a:spcPts val="800"/>
              </a:spcAft>
              <a:defRPr sz="1400" b="0">
                <a:solidFill>
                  <a:srgbClr val="5F696E"/>
                </a:solidFill>
                <a:latin typeface="Arial"/>
              </a:defRPr>
            </a:pPr>
            <a:r>
              <a:t>الملك محمد السادس — خطاب 31 أكتوبر 2025</a:t>
            </a:r>
          </a:p>
        </p:txBody>
      </p:sp>
      <p:sp>
        <p:nvSpPr>
          <p:cNvPr id="8" name="TextBox 7"/>
          <p:cNvSpPr txBox="1"/>
          <p:nvPr/>
        </p:nvSpPr>
        <p:spPr>
          <a:xfrm>
            <a:off x="1097280" y="4251960"/>
            <a:ext cx="9966960" cy="1097280"/>
          </a:xfrm>
          <a:prstGeom prst="rect">
            <a:avLst/>
          </a:prstGeom>
          <a:noFill/>
        </p:spPr>
        <p:txBody>
          <a:bodyPr wrap="square" lIns="73152" rIns="73152" tIns="73152" bIns="73152" anchor="ctr">
            <a:spAutoFit/>
          </a:bodyPr>
          <a:lstStyle/>
          <a:p>
            <a:pPr algn="r" rtl="1">
              <a:spcAft>
                <a:spcPts val="800"/>
              </a:spcAft>
              <a:defRPr sz="1900" b="1">
                <a:solidFill>
                  <a:srgbClr val="232B30"/>
                </a:solidFill>
                <a:latin typeface="Arial"/>
              </a:defRPr>
            </a:pPr>
            <a:r>
              <a:t>نشاط: استخرج من الاقتباس المجال الجغرافي الذي يستحضره الخطاب، ثم ناقش معنى الوحدة الترابية في إطار المواطنة.</a:t>
            </a:r>
          </a:p>
        </p:txBody>
      </p:sp>
      <p:sp>
        <p:nvSpPr>
          <p:cNvPr id="9" name="TextBox 8"/>
          <p:cNvSpPr txBox="1"/>
          <p:nvPr/>
        </p:nvSpPr>
        <p:spPr>
          <a:xfrm>
            <a:off x="1097280" y="5486400"/>
            <a:ext cx="9966960" cy="411480"/>
          </a:xfrm>
          <a:prstGeom prst="rect">
            <a:avLst/>
          </a:prstGeom>
          <a:noFill/>
        </p:spPr>
        <p:txBody>
          <a:bodyPr wrap="square" lIns="73152" rIns="73152" tIns="73152" bIns="73152" anchor="ctr">
            <a:spAutoFit/>
          </a:bodyPr>
          <a:lstStyle/>
          <a:p>
            <a:pPr algn="r" rtl="1">
              <a:spcAft>
                <a:spcPts val="800"/>
              </a:spcAft>
              <a:defRPr sz="1200" b="0">
                <a:solidFill>
                  <a:srgbClr val="9B1C31"/>
                </a:solidFill>
                <a:latin typeface="Arial"/>
              </a:defRPr>
            </a:pPr>
            <a:r>
              <a:t>يُعرض الاقتباس في سياقه الأصلي مع الإحالة إلى النص الكامل.</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وثيقة 4: مقاربة الحل والتوافق</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7</a:t>
            </a:r>
          </a:p>
        </p:txBody>
      </p:sp>
      <p:sp>
        <p:nvSpPr>
          <p:cNvPr id="5" name="Rounded Rectangle 4"/>
          <p:cNvSpPr/>
          <p:nvPr/>
        </p:nvSpPr>
        <p:spPr>
          <a:xfrm>
            <a:off x="822960" y="1600200"/>
            <a:ext cx="10561320" cy="2148840"/>
          </a:xfrm>
          <a:prstGeom prst="roundRect">
            <a:avLst/>
          </a:prstGeom>
          <a:solidFill>
            <a:srgbClr val="E7F1EB"/>
          </a:solidFill>
          <a:ln>
            <a:solidFill>
              <a:srgbClr val="E7F1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783080"/>
            <a:ext cx="9829800" cy="132588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 فالمغرب لا يعتبر هذه التحولات انتصارا، ولا يستغلها لتأجيج الصراع والخلافات. »</a:t>
            </a:r>
          </a:p>
        </p:txBody>
      </p:sp>
      <p:sp>
        <p:nvSpPr>
          <p:cNvPr id="7" name="TextBox 6"/>
          <p:cNvSpPr txBox="1"/>
          <p:nvPr/>
        </p:nvSpPr>
        <p:spPr>
          <a:xfrm>
            <a:off x="1188720" y="3172968"/>
            <a:ext cx="9829800" cy="320040"/>
          </a:xfrm>
          <a:prstGeom prst="rect">
            <a:avLst/>
          </a:prstGeom>
          <a:noFill/>
        </p:spPr>
        <p:txBody>
          <a:bodyPr wrap="square" lIns="73152" rIns="73152" tIns="73152" bIns="73152" anchor="ctr">
            <a:spAutoFit/>
          </a:bodyPr>
          <a:lstStyle/>
          <a:p>
            <a:pPr algn="r" rtl="1">
              <a:spcAft>
                <a:spcPts val="800"/>
              </a:spcAft>
              <a:defRPr sz="1400" b="0">
                <a:solidFill>
                  <a:srgbClr val="5F696E"/>
                </a:solidFill>
                <a:latin typeface="Arial"/>
              </a:defRPr>
            </a:pPr>
            <a:r>
              <a:t>الملك محمد السادس — خطاب 31 أكتوبر 2025</a:t>
            </a:r>
          </a:p>
        </p:txBody>
      </p:sp>
      <p:sp>
        <p:nvSpPr>
          <p:cNvPr id="8" name="Rounded Rectangle 7"/>
          <p:cNvSpPr/>
          <p:nvPr/>
        </p:nvSpPr>
        <p:spPr>
          <a:xfrm>
            <a:off x="6400800" y="4160520"/>
            <a:ext cx="4389120" cy="132588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707624" y="4270248"/>
            <a:ext cx="54864" cy="1106424"/>
          </a:xfrm>
          <a:prstGeom prst="rect">
            <a:avLst/>
          </a:prstGeom>
          <a:solidFill>
            <a:srgbClr val="006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65392" y="4251959"/>
            <a:ext cx="4069080" cy="384048"/>
          </a:xfrm>
          <a:prstGeom prst="rect">
            <a:avLst/>
          </a:prstGeom>
          <a:noFill/>
        </p:spPr>
        <p:txBody>
          <a:bodyPr wrap="square" lIns="73152" rIns="73152" tIns="73152" bIns="73152" anchor="ctr">
            <a:spAutoFit/>
          </a:bodyPr>
          <a:lstStyle/>
          <a:p>
            <a:pPr algn="r" rtl="1">
              <a:spcAft>
                <a:spcPts val="800"/>
              </a:spcAft>
              <a:defRPr sz="1900" b="1">
                <a:solidFill>
                  <a:srgbClr val="006747"/>
                </a:solidFill>
                <a:latin typeface="Arial"/>
              </a:defRPr>
            </a:pPr>
            <a:r>
              <a:t>فكرة أساسية</a:t>
            </a:r>
          </a:p>
        </p:txBody>
      </p:sp>
      <p:sp>
        <p:nvSpPr>
          <p:cNvPr id="11" name="TextBox 10"/>
          <p:cNvSpPr txBox="1"/>
          <p:nvPr/>
        </p:nvSpPr>
        <p:spPr>
          <a:xfrm>
            <a:off x="6565392" y="4681728"/>
            <a:ext cx="4069080" cy="704087"/>
          </a:xfrm>
          <a:prstGeom prst="rect">
            <a:avLst/>
          </a:prstGeom>
          <a:noFill/>
        </p:spPr>
        <p:txBody>
          <a:bodyPr wrap="square" lIns="73152" rIns="73152" tIns="73152" bIns="73152" anchor="t">
            <a:spAutoFit/>
          </a:bodyPr>
          <a:lstStyle/>
          <a:p>
            <a:pPr algn="r" rtl="1">
              <a:spcAft>
                <a:spcPts val="800"/>
              </a:spcAft>
              <a:defRPr sz="1600" b="0">
                <a:solidFill>
                  <a:srgbClr val="232B30"/>
                </a:solidFill>
                <a:latin typeface="Arial"/>
              </a:defRPr>
            </a:pPr>
            <a:r>
              <a:t>التأكيد على تجنب تأجيج الخلافات.</a:t>
            </a:r>
          </a:p>
        </p:txBody>
      </p:sp>
      <p:sp>
        <p:nvSpPr>
          <p:cNvPr id="12" name="Rounded Rectangle 11"/>
          <p:cNvSpPr/>
          <p:nvPr/>
        </p:nvSpPr>
        <p:spPr>
          <a:xfrm>
            <a:off x="1325880" y="4160520"/>
            <a:ext cx="4389120" cy="132588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32704" y="4270248"/>
            <a:ext cx="54864" cy="1106424"/>
          </a:xfrm>
          <a:prstGeom prst="rect">
            <a:avLst/>
          </a:prstGeom>
          <a:solidFill>
            <a:srgbClr val="C59D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490472" y="4251959"/>
            <a:ext cx="4069080" cy="384048"/>
          </a:xfrm>
          <a:prstGeom prst="rect">
            <a:avLst/>
          </a:prstGeom>
          <a:noFill/>
        </p:spPr>
        <p:txBody>
          <a:bodyPr wrap="square" lIns="73152" rIns="73152" tIns="73152" bIns="73152" anchor="ctr">
            <a:spAutoFit/>
          </a:bodyPr>
          <a:lstStyle/>
          <a:p>
            <a:pPr algn="r" rtl="1">
              <a:spcAft>
                <a:spcPts val="800"/>
              </a:spcAft>
              <a:defRPr sz="1900" b="1">
                <a:solidFill>
                  <a:srgbClr val="C59D4A"/>
                </a:solidFill>
                <a:latin typeface="Arial"/>
              </a:defRPr>
            </a:pPr>
            <a:r>
              <a:t>سؤال نقاش</a:t>
            </a:r>
          </a:p>
        </p:txBody>
      </p:sp>
      <p:sp>
        <p:nvSpPr>
          <p:cNvPr id="15" name="TextBox 14"/>
          <p:cNvSpPr txBox="1"/>
          <p:nvPr/>
        </p:nvSpPr>
        <p:spPr>
          <a:xfrm>
            <a:off x="1490472" y="4681728"/>
            <a:ext cx="4069080" cy="704087"/>
          </a:xfrm>
          <a:prstGeom prst="rect">
            <a:avLst/>
          </a:prstGeom>
          <a:noFill/>
        </p:spPr>
        <p:txBody>
          <a:bodyPr wrap="square" lIns="73152" rIns="73152" tIns="73152" bIns="73152" anchor="t">
            <a:spAutoFit/>
          </a:bodyPr>
          <a:lstStyle/>
          <a:p>
            <a:pPr algn="r" rtl="1">
              <a:spcAft>
                <a:spcPts val="800"/>
              </a:spcAft>
              <a:defRPr sz="1500" b="0">
                <a:solidFill>
                  <a:srgbClr val="232B30"/>
                </a:solidFill>
                <a:latin typeface="Arial"/>
              </a:defRPr>
            </a:pPr>
            <a:r>
              <a:t>كيف يمكن أن يجتمع التشبث بالحقوق مع البحث عن حل توافقي؟</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وثيقة 5: مقتطف من بلاغ الديوان الملكي</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8</a:t>
            </a:r>
          </a:p>
        </p:txBody>
      </p:sp>
      <p:sp>
        <p:nvSpPr>
          <p:cNvPr id="5" name="Rounded Rectangle 4"/>
          <p:cNvSpPr/>
          <p:nvPr/>
        </p:nvSpPr>
        <p:spPr>
          <a:xfrm>
            <a:off x="822960" y="1143000"/>
            <a:ext cx="10561320" cy="3108960"/>
          </a:xfrm>
          <a:prstGeom prst="roundRect">
            <a:avLst/>
          </a:prstGeom>
          <a:solidFill>
            <a:srgbClr val="F8EAEB"/>
          </a:solidFill>
          <a:ln>
            <a:solidFill>
              <a:srgbClr val="F8EA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417320"/>
            <a:ext cx="9784080" cy="2423160"/>
          </a:xfrm>
          <a:prstGeom prst="rect">
            <a:avLst/>
          </a:prstGeom>
          <a:noFill/>
        </p:spPr>
        <p:txBody>
          <a:bodyPr wrap="square" lIns="73152" rIns="73152" tIns="73152" bIns="73152" anchor="ctr">
            <a:spAutoFit/>
          </a:bodyPr>
          <a:lstStyle/>
          <a:p>
            <a:pPr algn="r" rtl="1">
              <a:spcAft>
                <a:spcPts val="800"/>
              </a:spcAft>
              <a:defRPr sz="2000" b="1">
                <a:solidFill>
                  <a:srgbClr val="9B1C31"/>
                </a:solidFill>
                <a:latin typeface="Arial"/>
              </a:defRPr>
            </a:pPr>
            <a:r>
              <a:t>«وقد تفضل جلالة الملك، حفظه الله، بأن أطلق على هذه المناسبة الوطنية اسم “عيد الوحدة”، بما تحمله من دلالات وإحالات على الوحدة الوطنية والترابية الراسخة للمملكة. وسيشكل هذا العيد مناسبة وطنية جامعة للتعبير عن التشبث بالمقدسات الوطنية للمملكة وحقوقها المشروعة.»</a:t>
            </a:r>
          </a:p>
        </p:txBody>
      </p:sp>
      <p:sp>
        <p:nvSpPr>
          <p:cNvPr id="7" name="TextBox 6"/>
          <p:cNvSpPr txBox="1"/>
          <p:nvPr/>
        </p:nvSpPr>
        <p:spPr>
          <a:xfrm>
            <a:off x="1005840" y="4526280"/>
            <a:ext cx="10149840" cy="502920"/>
          </a:xfrm>
          <a:prstGeom prst="rect">
            <a:avLst/>
          </a:prstGeom>
          <a:noFill/>
        </p:spPr>
        <p:txBody>
          <a:bodyPr wrap="square" lIns="73152" rIns="73152" tIns="73152" bIns="73152" anchor="ctr">
            <a:spAutoFit/>
          </a:bodyPr>
          <a:lstStyle/>
          <a:p>
            <a:pPr algn="r" rtl="1">
              <a:spcAft>
                <a:spcPts val="800"/>
              </a:spcAft>
              <a:defRPr sz="1400" b="0">
                <a:solidFill>
                  <a:srgbClr val="5F696E"/>
                </a:solidFill>
                <a:latin typeface="Arial"/>
              </a:defRPr>
            </a:pPr>
            <a:r>
              <a:t>المصدر: بلاغ الديوان الملكي، 4 نونبر 2025.</a:t>
            </a:r>
          </a:p>
        </p:txBody>
      </p:sp>
      <p:sp>
        <p:nvSpPr>
          <p:cNvPr id="8" name="TextBox 7"/>
          <p:cNvSpPr txBox="1"/>
          <p:nvPr/>
        </p:nvSpPr>
        <p:spPr>
          <a:xfrm>
            <a:off x="1005840" y="5166360"/>
            <a:ext cx="10149840" cy="777240"/>
          </a:xfrm>
          <a:prstGeom prst="rect">
            <a:avLst/>
          </a:prstGeom>
          <a:noFill/>
        </p:spPr>
        <p:txBody>
          <a:bodyPr wrap="square" lIns="73152" rIns="73152" tIns="73152" bIns="73152" anchor="ctr">
            <a:spAutoFit/>
          </a:bodyPr>
          <a:lstStyle/>
          <a:p>
            <a:pPr algn="r" rtl="1">
              <a:spcAft>
                <a:spcPts val="800"/>
              </a:spcAft>
              <a:defRPr sz="1800" b="1">
                <a:solidFill>
                  <a:srgbClr val="232B30"/>
                </a:solidFill>
                <a:latin typeface="Arial"/>
              </a:defRPr>
            </a:pPr>
            <a:r>
              <a:t>مهمة: قارن بين لغة البلاغ ولغة الخطاب الملكي. ما المشترك بينهما؟ وما الفرق بين وظيفة الخطاب ووظيفة البلاغ؟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ما الذي نتعلمه تربويًا من المناسبة؟</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9</a:t>
            </a:r>
          </a:p>
        </p:txBody>
      </p:sp>
      <p:sp>
        <p:nvSpPr>
          <p:cNvPr id="5" name="Rounded Rectangle 4"/>
          <p:cNvSpPr/>
          <p:nvPr/>
        </p:nvSpPr>
        <p:spPr>
          <a:xfrm>
            <a:off x="6400800" y="1234440"/>
            <a:ext cx="4892040" cy="16002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210544" y="1344168"/>
            <a:ext cx="54864" cy="1380744"/>
          </a:xfrm>
          <a:prstGeom prst="rect">
            <a:avLst/>
          </a:prstGeom>
          <a:solidFill>
            <a:srgbClr val="006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65392" y="1325880"/>
            <a:ext cx="4572000" cy="384048"/>
          </a:xfrm>
          <a:prstGeom prst="rect">
            <a:avLst/>
          </a:prstGeom>
          <a:noFill/>
        </p:spPr>
        <p:txBody>
          <a:bodyPr wrap="square" lIns="73152" rIns="73152" tIns="73152" bIns="73152" anchor="ctr">
            <a:spAutoFit/>
          </a:bodyPr>
          <a:lstStyle/>
          <a:p>
            <a:pPr algn="r" rtl="1">
              <a:spcAft>
                <a:spcPts val="800"/>
              </a:spcAft>
              <a:defRPr sz="1900" b="1">
                <a:solidFill>
                  <a:srgbClr val="006747"/>
                </a:solidFill>
                <a:latin typeface="Arial"/>
              </a:defRPr>
            </a:pPr>
            <a:r>
              <a:t>المواطنة</a:t>
            </a:r>
          </a:p>
        </p:txBody>
      </p:sp>
      <p:sp>
        <p:nvSpPr>
          <p:cNvPr id="8" name="TextBox 7"/>
          <p:cNvSpPr txBox="1"/>
          <p:nvPr/>
        </p:nvSpPr>
        <p:spPr>
          <a:xfrm>
            <a:off x="6565392" y="1755648"/>
            <a:ext cx="4572000" cy="978407"/>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الانتماء الوطني يقترن بالمعرفة والمسؤولية واحترام المؤسسات.</a:t>
            </a:r>
          </a:p>
        </p:txBody>
      </p:sp>
      <p:sp>
        <p:nvSpPr>
          <p:cNvPr id="9" name="Rounded Rectangle 8"/>
          <p:cNvSpPr/>
          <p:nvPr/>
        </p:nvSpPr>
        <p:spPr>
          <a:xfrm>
            <a:off x="914400" y="1234440"/>
            <a:ext cx="4892040" cy="16002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724144" y="1344168"/>
            <a:ext cx="54864" cy="138074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78992" y="1325880"/>
            <a:ext cx="4572000" cy="384048"/>
          </a:xfrm>
          <a:prstGeom prst="rect">
            <a:avLst/>
          </a:prstGeom>
          <a:noFill/>
        </p:spPr>
        <p:txBody>
          <a:bodyPr wrap="square" lIns="73152" rIns="73152" tIns="73152" bIns="73152" anchor="ctr">
            <a:spAutoFit/>
          </a:bodyPr>
          <a:lstStyle/>
          <a:p>
            <a:pPr algn="r" rtl="1">
              <a:spcAft>
                <a:spcPts val="800"/>
              </a:spcAft>
              <a:defRPr sz="1900" b="1">
                <a:solidFill>
                  <a:srgbClr val="9B1C31"/>
                </a:solidFill>
                <a:latin typeface="Arial"/>
              </a:defRPr>
            </a:pPr>
            <a:r>
              <a:t>التربية الإعلامية</a:t>
            </a:r>
          </a:p>
        </p:txBody>
      </p:sp>
      <p:sp>
        <p:nvSpPr>
          <p:cNvPr id="12" name="TextBox 11"/>
          <p:cNvSpPr txBox="1"/>
          <p:nvPr/>
        </p:nvSpPr>
        <p:spPr>
          <a:xfrm>
            <a:off x="1078992" y="1755648"/>
            <a:ext cx="4572000" cy="978407"/>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الرجوع إلى الوثائق الرسمية والتحقق من الاقتباسات والسياق.</a:t>
            </a:r>
          </a:p>
        </p:txBody>
      </p:sp>
      <p:sp>
        <p:nvSpPr>
          <p:cNvPr id="13" name="Rounded Rectangle 12"/>
          <p:cNvSpPr/>
          <p:nvPr/>
        </p:nvSpPr>
        <p:spPr>
          <a:xfrm>
            <a:off x="6400800" y="3246120"/>
            <a:ext cx="4892040" cy="16002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1210544" y="3355848"/>
            <a:ext cx="54864" cy="1380744"/>
          </a:xfrm>
          <a:prstGeom prst="rect">
            <a:avLst/>
          </a:prstGeom>
          <a:solidFill>
            <a:srgbClr val="C59D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65392" y="3337560"/>
            <a:ext cx="4572000" cy="384048"/>
          </a:xfrm>
          <a:prstGeom prst="rect">
            <a:avLst/>
          </a:prstGeom>
          <a:noFill/>
        </p:spPr>
        <p:txBody>
          <a:bodyPr wrap="square" lIns="73152" rIns="73152" tIns="73152" bIns="73152" anchor="ctr">
            <a:spAutoFit/>
          </a:bodyPr>
          <a:lstStyle/>
          <a:p>
            <a:pPr algn="r" rtl="1">
              <a:spcAft>
                <a:spcPts val="800"/>
              </a:spcAft>
              <a:defRPr sz="1900" b="1">
                <a:solidFill>
                  <a:srgbClr val="C59D4A"/>
                </a:solidFill>
                <a:latin typeface="Arial"/>
              </a:defRPr>
            </a:pPr>
            <a:r>
              <a:t>الحوار</a:t>
            </a:r>
          </a:p>
        </p:txBody>
      </p:sp>
      <p:sp>
        <p:nvSpPr>
          <p:cNvPr id="16" name="TextBox 15"/>
          <p:cNvSpPr txBox="1"/>
          <p:nvPr/>
        </p:nvSpPr>
        <p:spPr>
          <a:xfrm>
            <a:off x="6565392" y="3767328"/>
            <a:ext cx="4572000" cy="978407"/>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عرض الرأي بالحجة والإنصات إلى وجهات النظر المختلفة.</a:t>
            </a:r>
          </a:p>
        </p:txBody>
      </p:sp>
      <p:sp>
        <p:nvSpPr>
          <p:cNvPr id="17" name="Rounded Rectangle 16"/>
          <p:cNvSpPr/>
          <p:nvPr/>
        </p:nvSpPr>
        <p:spPr>
          <a:xfrm>
            <a:off x="914400" y="3246120"/>
            <a:ext cx="4892040" cy="160020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724144" y="3355848"/>
            <a:ext cx="54864" cy="1380744"/>
          </a:xfrm>
          <a:prstGeom prst="rect">
            <a:avLst/>
          </a:prstGeom>
          <a:solidFill>
            <a:srgbClr val="006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78992" y="3337560"/>
            <a:ext cx="4572000" cy="384048"/>
          </a:xfrm>
          <a:prstGeom prst="rect">
            <a:avLst/>
          </a:prstGeom>
          <a:noFill/>
        </p:spPr>
        <p:txBody>
          <a:bodyPr wrap="square" lIns="73152" rIns="73152" tIns="73152" bIns="73152" anchor="ctr">
            <a:spAutoFit/>
          </a:bodyPr>
          <a:lstStyle/>
          <a:p>
            <a:pPr algn="r" rtl="1">
              <a:spcAft>
                <a:spcPts val="800"/>
              </a:spcAft>
              <a:defRPr sz="1900" b="1">
                <a:solidFill>
                  <a:srgbClr val="006747"/>
                </a:solidFill>
                <a:latin typeface="Arial"/>
              </a:defRPr>
            </a:pPr>
            <a:r>
              <a:t>الذاكرة الوطنية</a:t>
            </a:r>
          </a:p>
        </p:txBody>
      </p:sp>
      <p:sp>
        <p:nvSpPr>
          <p:cNvPr id="20" name="TextBox 19"/>
          <p:cNvSpPr txBox="1"/>
          <p:nvPr/>
        </p:nvSpPr>
        <p:spPr>
          <a:xfrm>
            <a:off x="1078992" y="3767328"/>
            <a:ext cx="4572000" cy="978407"/>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فهم المحطات التاريخية وربطها بتحولات الحاضر.</a:t>
            </a:r>
          </a:p>
        </p:txBody>
      </p:sp>
      <p:sp>
        <p:nvSpPr>
          <p:cNvPr id="21" name="TextBox 20"/>
          <p:cNvSpPr txBox="1"/>
          <p:nvPr/>
        </p:nvSpPr>
        <p:spPr>
          <a:xfrm>
            <a:off x="914400" y="5257800"/>
            <a:ext cx="10332720" cy="502920"/>
          </a:xfrm>
          <a:prstGeom prst="rect">
            <a:avLst/>
          </a:prstGeom>
          <a:noFill/>
        </p:spPr>
        <p:txBody>
          <a:bodyPr wrap="square" lIns="73152" rIns="73152" tIns="73152" bIns="73152" anchor="ctr">
            <a:spAutoFit/>
          </a:bodyPr>
          <a:lstStyle/>
          <a:p>
            <a:pPr algn="r" rtl="1">
              <a:spcAft>
                <a:spcPts val="800"/>
              </a:spcAft>
              <a:defRPr sz="1300" b="0">
                <a:solidFill>
                  <a:srgbClr val="5F696E"/>
                </a:solidFill>
                <a:latin typeface="Arial"/>
              </a:defRPr>
            </a:pPr>
            <a:r>
              <a:t>ملاحظة: هذه محاور تربوية مقترحة للنقاش داخل الفصل، وليست اقتباسات حرفية من الخطاب.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نشاط صفي مقترح: اقرأ، حلّل، ناقش</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10</a:t>
            </a:r>
          </a:p>
        </p:txBody>
      </p:sp>
      <p:sp>
        <p:nvSpPr>
          <p:cNvPr id="5" name="Rounded Rectangle 4"/>
          <p:cNvSpPr/>
          <p:nvPr/>
        </p:nvSpPr>
        <p:spPr>
          <a:xfrm>
            <a:off x="7863840" y="1234440"/>
            <a:ext cx="3291840" cy="333756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1073384" y="1344168"/>
            <a:ext cx="54864" cy="3118104"/>
          </a:xfrm>
          <a:prstGeom prst="rect">
            <a:avLst/>
          </a:prstGeom>
          <a:solidFill>
            <a:srgbClr val="006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28431" y="1325880"/>
            <a:ext cx="2971800" cy="384048"/>
          </a:xfrm>
          <a:prstGeom prst="rect">
            <a:avLst/>
          </a:prstGeom>
          <a:noFill/>
        </p:spPr>
        <p:txBody>
          <a:bodyPr wrap="square" lIns="73152" rIns="73152" tIns="73152" bIns="73152" anchor="ctr">
            <a:spAutoFit/>
          </a:bodyPr>
          <a:lstStyle/>
          <a:p>
            <a:pPr algn="r" rtl="1">
              <a:spcAft>
                <a:spcPts val="800"/>
              </a:spcAft>
              <a:defRPr sz="1900" b="1">
                <a:solidFill>
                  <a:srgbClr val="006747"/>
                </a:solidFill>
                <a:latin typeface="Arial"/>
              </a:defRPr>
            </a:pPr>
            <a:r>
              <a:t>المرحلة 1: قراءة</a:t>
            </a:r>
          </a:p>
        </p:txBody>
      </p:sp>
      <p:sp>
        <p:nvSpPr>
          <p:cNvPr id="8" name="TextBox 7"/>
          <p:cNvSpPr txBox="1"/>
          <p:nvPr/>
        </p:nvSpPr>
        <p:spPr>
          <a:xfrm>
            <a:off x="8028431" y="1755648"/>
            <a:ext cx="2971800" cy="2715768"/>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قراءة مقتطف من الخطاب الملكي وبلاغ الديوان الملكي، مع تحديد الكلمات المفتاحية.</a:t>
            </a:r>
          </a:p>
        </p:txBody>
      </p:sp>
      <p:sp>
        <p:nvSpPr>
          <p:cNvPr id="9" name="Rounded Rectangle 8"/>
          <p:cNvSpPr/>
          <p:nvPr/>
        </p:nvSpPr>
        <p:spPr>
          <a:xfrm>
            <a:off x="4434840" y="1234440"/>
            <a:ext cx="2971800" cy="333756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324344" y="1344168"/>
            <a:ext cx="54864" cy="31181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99431" y="1325880"/>
            <a:ext cx="2651760" cy="384048"/>
          </a:xfrm>
          <a:prstGeom prst="rect">
            <a:avLst/>
          </a:prstGeom>
          <a:noFill/>
        </p:spPr>
        <p:txBody>
          <a:bodyPr wrap="square" lIns="73152" rIns="73152" tIns="73152" bIns="73152" anchor="ctr">
            <a:spAutoFit/>
          </a:bodyPr>
          <a:lstStyle/>
          <a:p>
            <a:pPr algn="r" rtl="1">
              <a:spcAft>
                <a:spcPts val="800"/>
              </a:spcAft>
              <a:defRPr sz="1900" b="1">
                <a:solidFill>
                  <a:srgbClr val="9B1C31"/>
                </a:solidFill>
                <a:latin typeface="Arial"/>
              </a:defRPr>
            </a:pPr>
            <a:r>
              <a:t>المرحلة 2: تحليل</a:t>
            </a:r>
          </a:p>
        </p:txBody>
      </p:sp>
      <p:sp>
        <p:nvSpPr>
          <p:cNvPr id="12" name="TextBox 11"/>
          <p:cNvSpPr txBox="1"/>
          <p:nvPr/>
        </p:nvSpPr>
        <p:spPr>
          <a:xfrm>
            <a:off x="4599431" y="1755648"/>
            <a:ext cx="2651760" cy="2715768"/>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تحديد الفكرة الرئيسة، والسياق، والجهة المنتجة لكل وثيقة.</a:t>
            </a:r>
          </a:p>
        </p:txBody>
      </p:sp>
      <p:sp>
        <p:nvSpPr>
          <p:cNvPr id="13" name="Rounded Rectangle 12"/>
          <p:cNvSpPr/>
          <p:nvPr/>
        </p:nvSpPr>
        <p:spPr>
          <a:xfrm>
            <a:off x="1005840" y="1234440"/>
            <a:ext cx="2971800" cy="3337560"/>
          </a:xfrm>
          <a:prstGeom prst="roundRect">
            <a:avLst/>
          </a:prstGeom>
          <a:solidFill>
            <a:srgbClr val="FFFFFF"/>
          </a:solidFill>
          <a:ln>
            <a:solidFill>
              <a:srgbClr val="E2E2D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895344" y="1344168"/>
            <a:ext cx="54864" cy="3118104"/>
          </a:xfrm>
          <a:prstGeom prst="rect">
            <a:avLst/>
          </a:prstGeom>
          <a:solidFill>
            <a:srgbClr val="C59D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70432" y="1325880"/>
            <a:ext cx="2651760" cy="384048"/>
          </a:xfrm>
          <a:prstGeom prst="rect">
            <a:avLst/>
          </a:prstGeom>
          <a:noFill/>
        </p:spPr>
        <p:txBody>
          <a:bodyPr wrap="square" lIns="73152" rIns="73152" tIns="73152" bIns="73152" anchor="ctr">
            <a:spAutoFit/>
          </a:bodyPr>
          <a:lstStyle/>
          <a:p>
            <a:pPr algn="r" rtl="1">
              <a:spcAft>
                <a:spcPts val="800"/>
              </a:spcAft>
              <a:defRPr sz="1900" b="1">
                <a:solidFill>
                  <a:srgbClr val="C59D4A"/>
                </a:solidFill>
                <a:latin typeface="Arial"/>
              </a:defRPr>
            </a:pPr>
            <a:r>
              <a:t>المرحلة 3: تركيب</a:t>
            </a:r>
          </a:p>
        </p:txBody>
      </p:sp>
      <p:sp>
        <p:nvSpPr>
          <p:cNvPr id="16" name="TextBox 15"/>
          <p:cNvSpPr txBox="1"/>
          <p:nvPr/>
        </p:nvSpPr>
        <p:spPr>
          <a:xfrm>
            <a:off x="1170432" y="1755648"/>
            <a:ext cx="2651760" cy="2715768"/>
          </a:xfrm>
          <a:prstGeom prst="rect">
            <a:avLst/>
          </a:prstGeom>
          <a:noFill/>
        </p:spPr>
        <p:txBody>
          <a:bodyPr wrap="square" lIns="73152" rIns="73152" tIns="73152" bIns="73152" anchor="t">
            <a:spAutoFit/>
          </a:bodyPr>
          <a:lstStyle/>
          <a:p>
            <a:pPr algn="r" rtl="1">
              <a:spcAft>
                <a:spcPts val="800"/>
              </a:spcAft>
              <a:defRPr sz="1700" b="0">
                <a:solidFill>
                  <a:srgbClr val="232B30"/>
                </a:solidFill>
                <a:latin typeface="Arial"/>
              </a:defRPr>
            </a:pPr>
            <a:r>
              <a:t>كتابة فقرة من 5–7 أسطر تجيب: ما دلالات إقرار عيد الوحدة؟</a:t>
            </a:r>
          </a:p>
        </p:txBody>
      </p:sp>
      <p:sp>
        <p:nvSpPr>
          <p:cNvPr id="17" name="TextBox 16"/>
          <p:cNvSpPr txBox="1"/>
          <p:nvPr/>
        </p:nvSpPr>
        <p:spPr>
          <a:xfrm>
            <a:off x="1005840" y="5074920"/>
            <a:ext cx="10058400" cy="731520"/>
          </a:xfrm>
          <a:prstGeom prst="rect">
            <a:avLst/>
          </a:prstGeom>
          <a:noFill/>
        </p:spPr>
        <p:txBody>
          <a:bodyPr wrap="square" lIns="73152" rIns="73152" tIns="73152" bIns="73152" anchor="ctr">
            <a:spAutoFit/>
          </a:bodyPr>
          <a:lstStyle/>
          <a:p>
            <a:pPr algn="r" rtl="1">
              <a:spcAft>
                <a:spcPts val="800"/>
              </a:spcAft>
              <a:defRPr sz="1700" b="1">
                <a:solidFill>
                  <a:srgbClr val="232B30"/>
                </a:solidFill>
                <a:latin typeface="Arial"/>
              </a:defRPr>
            </a:pPr>
            <a:r>
              <a:t>معايير التقويم: الاستناد إلى الوثيقة • سلامة اللغة • وضوح الفكرة • احترام النقاش.</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خلاصة تركيبية</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11</a:t>
            </a:r>
          </a:p>
        </p:txBody>
      </p:sp>
      <p:sp>
        <p:nvSpPr>
          <p:cNvPr id="5" name="TextBox 4"/>
          <p:cNvSpPr txBox="1"/>
          <p:nvPr/>
        </p:nvSpPr>
        <p:spPr>
          <a:xfrm>
            <a:off x="914400" y="1234440"/>
            <a:ext cx="10287000" cy="1097280"/>
          </a:xfrm>
          <a:prstGeom prst="rect">
            <a:avLst/>
          </a:prstGeom>
          <a:noFill/>
        </p:spPr>
        <p:txBody>
          <a:bodyPr wrap="square" lIns="73152" rIns="73152" tIns="73152" bIns="73152" anchor="ctr">
            <a:spAutoFit/>
          </a:bodyPr>
          <a:lstStyle/>
          <a:p>
            <a:pPr algn="r" rtl="1">
              <a:spcAft>
                <a:spcPts val="800"/>
              </a:spcAft>
              <a:defRPr sz="2300" b="1">
                <a:solidFill>
                  <a:srgbClr val="006747"/>
                </a:solidFill>
                <a:latin typeface="Arial"/>
              </a:defRPr>
            </a:pPr>
            <a:r>
              <a:t>عيد الوحدة مناسبة وطنية أُقرّت في سياق تطورات قضية الصحراء المغربية، وحدد يوم 31 أكتوبر موعدًا سنويًا لها.</a:t>
            </a:r>
          </a:p>
        </p:txBody>
      </p:sp>
      <p:sp>
        <p:nvSpPr>
          <p:cNvPr id="6" name="TextBox 5"/>
          <p:cNvSpPr txBox="1"/>
          <p:nvPr/>
        </p:nvSpPr>
        <p:spPr>
          <a:xfrm>
            <a:off x="914400" y="2606040"/>
            <a:ext cx="10287000" cy="1325880"/>
          </a:xfrm>
          <a:prstGeom prst="rect">
            <a:avLst/>
          </a:prstGeom>
          <a:noFill/>
        </p:spPr>
        <p:txBody>
          <a:bodyPr wrap="square" lIns="73152" rIns="73152" tIns="73152" bIns="73152" anchor="ctr">
            <a:spAutoFit/>
          </a:bodyPr>
          <a:lstStyle/>
          <a:p>
            <a:pPr algn="r" rtl="1">
              <a:spcAft>
                <a:spcPts val="800"/>
              </a:spcAft>
              <a:defRPr sz="2000" b="0">
                <a:solidFill>
                  <a:srgbClr val="232B30"/>
                </a:solidFill>
                <a:latin typeface="Arial"/>
              </a:defRPr>
            </a:pPr>
            <a:r>
              <a:t>لفهم دلالاتها، ينبغي الجمع بين قراءة الخطاب الملكي وبلاغ الديوان الملكي، ووضعهما في سياقهما التاريخي والسياسي، ثم مناقشة ما تثيرانه من أسئلة حول الوحدة الوطنية والمواطنة والحوار.</a:t>
            </a:r>
          </a:p>
        </p:txBody>
      </p:sp>
      <p:sp>
        <p:nvSpPr>
          <p:cNvPr id="7" name="TextBox 6"/>
          <p:cNvSpPr txBox="1"/>
          <p:nvPr/>
        </p:nvSpPr>
        <p:spPr>
          <a:xfrm>
            <a:off x="914400" y="4572000"/>
            <a:ext cx="10287000" cy="731520"/>
          </a:xfrm>
          <a:prstGeom prst="rect">
            <a:avLst/>
          </a:prstGeom>
          <a:noFill/>
        </p:spPr>
        <p:txBody>
          <a:bodyPr wrap="square" lIns="73152" rIns="73152" tIns="73152" bIns="73152" anchor="ctr">
            <a:spAutoFit/>
          </a:bodyPr>
          <a:lstStyle/>
          <a:p>
            <a:pPr algn="r" rtl="1">
              <a:spcAft>
                <a:spcPts val="800"/>
              </a:spcAft>
              <a:defRPr sz="2000" b="1">
                <a:solidFill>
                  <a:srgbClr val="9B1C31"/>
                </a:solidFill>
                <a:latin typeface="Arial"/>
              </a:defRPr>
            </a:pPr>
            <a:r>
              <a:t>سؤال ختامي: كيف يمكن تحويل المناسبات الوطنية إلى فرص للتعلم التاريخي والتربية على المواطنة؟</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7F3"/>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9B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292608"/>
            <a:ext cx="10972800" cy="594360"/>
          </a:xfrm>
          <a:prstGeom prst="rect">
            <a:avLst/>
          </a:prstGeom>
          <a:noFill/>
        </p:spPr>
        <p:txBody>
          <a:bodyPr wrap="square" lIns="73152" rIns="73152" tIns="73152" bIns="73152" anchor="ctr">
            <a:spAutoFit/>
          </a:bodyPr>
          <a:lstStyle/>
          <a:p>
            <a:pPr algn="r" rtl="1">
              <a:spcAft>
                <a:spcPts val="800"/>
              </a:spcAft>
              <a:defRPr sz="2700" b="1">
                <a:solidFill>
                  <a:srgbClr val="006747"/>
                </a:solidFill>
                <a:latin typeface="Arial"/>
              </a:defRPr>
            </a:pPr>
            <a:r>
              <a:t>المراجع والوثائق المعتمدة</a:t>
            </a:r>
          </a:p>
        </p:txBody>
      </p:sp>
      <p:sp>
        <p:nvSpPr>
          <p:cNvPr id="4" name="TextBox 3"/>
          <p:cNvSpPr txBox="1"/>
          <p:nvPr/>
        </p:nvSpPr>
        <p:spPr>
          <a:xfrm>
            <a:off x="502920" y="6473952"/>
            <a:ext cx="11155680" cy="201168"/>
          </a:xfrm>
          <a:prstGeom prst="rect">
            <a:avLst/>
          </a:prstGeom>
          <a:noFill/>
        </p:spPr>
        <p:txBody>
          <a:bodyPr wrap="square" lIns="73152" rIns="73152" tIns="73152" bIns="73152" anchor="ctr">
            <a:spAutoFit/>
          </a:bodyPr>
          <a:lstStyle/>
          <a:p>
            <a:pPr algn="r" rtl="1">
              <a:spcAft>
                <a:spcPts val="800"/>
              </a:spcAft>
              <a:defRPr sz="900" b="0">
                <a:solidFill>
                  <a:srgbClr val="5F696E"/>
                </a:solidFill>
                <a:latin typeface="Arial"/>
              </a:defRPr>
            </a:pPr>
            <a:r>
              <a:t>عرض تربوي حول عيد الوحدة | 12</a:t>
            </a:r>
          </a:p>
        </p:txBody>
      </p:sp>
      <p:sp>
        <p:nvSpPr>
          <p:cNvPr id="5" name="TextBox 4"/>
          <p:cNvSpPr txBox="1"/>
          <p:nvPr/>
        </p:nvSpPr>
        <p:spPr>
          <a:xfrm>
            <a:off x="777240" y="1051560"/>
            <a:ext cx="10698480" cy="566928"/>
          </a:xfrm>
          <a:prstGeom prst="rect">
            <a:avLst/>
          </a:prstGeom>
          <a:noFill/>
        </p:spPr>
        <p:txBody>
          <a:bodyPr wrap="square" lIns="73152" rIns="73152" tIns="73152" bIns="73152" anchor="ctr">
            <a:spAutoFit/>
          </a:bodyPr>
          <a:lstStyle/>
          <a:p>
            <a:pPr algn="r" rtl="1">
              <a:spcAft>
                <a:spcPts val="800"/>
              </a:spcAft>
              <a:defRPr sz="1500" b="1">
                <a:solidFill>
                  <a:srgbClr val="232B30"/>
                </a:solidFill>
                <a:latin typeface="Arial"/>
              </a:defRPr>
            </a:pPr>
            <a:r>
              <a:t>1. بلاغ الديوان الملكي: «صاحب الجلالة يقرر جعل 31 أكتوبر من كل سنة عيدًا وطنيًا تحت اسم عيد الوحدة» — البوابة الوطنية للمغرب.</a:t>
            </a:r>
          </a:p>
        </p:txBody>
      </p:sp>
      <p:sp>
        <p:nvSpPr>
          <p:cNvPr id="6" name="TextBox 5"/>
          <p:cNvSpPr txBox="1"/>
          <p:nvPr/>
        </p:nvSpPr>
        <p:spPr>
          <a:xfrm>
            <a:off x="777240" y="1728216"/>
            <a:ext cx="10698480" cy="438912"/>
          </a:xfrm>
          <a:prstGeom prst="rect">
            <a:avLst/>
          </a:prstGeom>
          <a:noFill/>
        </p:spPr>
        <p:txBody>
          <a:bodyPr wrap="square" lIns="73152" rIns="73152" tIns="73152" bIns="73152" anchor="ctr">
            <a:spAutoFit/>
          </a:bodyPr>
          <a:lstStyle/>
          <a:p>
            <a:pPr algn="r" rtl="1">
              <a:spcAft>
                <a:spcPts val="800"/>
              </a:spcAft>
              <a:defRPr sz="1200" b="0">
                <a:solidFill>
                  <a:srgbClr val="9B1C31"/>
                </a:solidFill>
                <a:latin typeface="Arial"/>
              </a:defRPr>
            </a:pPr>
            <a:r>
              <a:t>https://www.maroc.ma/ar/الأخبار/sahb-aljlalt-yqrr-jl-31-aktwbr-mn-kl-snt-yda-wtnya-tht-asm-yd-alwhdt-blagh-mn-aldywan-almlky</a:t>
            </a:r>
          </a:p>
        </p:txBody>
      </p:sp>
      <p:sp>
        <p:nvSpPr>
          <p:cNvPr id="7" name="TextBox 6"/>
          <p:cNvSpPr txBox="1"/>
          <p:nvPr/>
        </p:nvSpPr>
        <p:spPr>
          <a:xfrm>
            <a:off x="777240" y="2276856"/>
            <a:ext cx="10698480" cy="566928"/>
          </a:xfrm>
          <a:prstGeom prst="rect">
            <a:avLst/>
          </a:prstGeom>
          <a:noFill/>
        </p:spPr>
        <p:txBody>
          <a:bodyPr wrap="square" lIns="73152" rIns="73152" tIns="73152" bIns="73152" anchor="ctr">
            <a:spAutoFit/>
          </a:bodyPr>
          <a:lstStyle/>
          <a:p>
            <a:pPr algn="r" rtl="1">
              <a:spcAft>
                <a:spcPts val="800"/>
              </a:spcAft>
              <a:defRPr sz="1500" b="1">
                <a:solidFill>
                  <a:srgbClr val="232B30"/>
                </a:solidFill>
                <a:latin typeface="Arial"/>
              </a:defRPr>
            </a:pPr>
            <a:r>
              <a:t>2. النص الكامل للخطاب الملكي الموجه إلى الشعب، الرباط، 31 أكتوبر 2025 — البوابة الوطنية للجماعات الترابية.</a:t>
            </a:r>
          </a:p>
        </p:txBody>
      </p:sp>
      <p:sp>
        <p:nvSpPr>
          <p:cNvPr id="8" name="TextBox 7"/>
          <p:cNvSpPr txBox="1"/>
          <p:nvPr/>
        </p:nvSpPr>
        <p:spPr>
          <a:xfrm>
            <a:off x="777240" y="2953511"/>
            <a:ext cx="10698480" cy="438912"/>
          </a:xfrm>
          <a:prstGeom prst="rect">
            <a:avLst/>
          </a:prstGeom>
          <a:noFill/>
        </p:spPr>
        <p:txBody>
          <a:bodyPr wrap="square" lIns="73152" rIns="73152" tIns="73152" bIns="73152" anchor="ctr">
            <a:spAutoFit/>
          </a:bodyPr>
          <a:lstStyle/>
          <a:p>
            <a:pPr algn="r">
              <a:spcAft>
                <a:spcPts val="800"/>
              </a:spcAft>
              <a:defRPr sz="1200" b="0">
                <a:solidFill>
                  <a:srgbClr val="9B1C31"/>
                </a:solidFill>
                <a:latin typeface="Arial"/>
              </a:defRPr>
            </a:pPr>
            <a:r>
              <a:t>https://pnct.ltc.ma/ar/discours-et-messages-royaux/alkhtab-alsamy-ljlalt-almlk-almwjh-aly-shbh-alwfy</a:t>
            </a:r>
          </a:p>
        </p:txBody>
      </p:sp>
      <p:sp>
        <p:nvSpPr>
          <p:cNvPr id="9" name="TextBox 8"/>
          <p:cNvSpPr txBox="1"/>
          <p:nvPr/>
        </p:nvSpPr>
        <p:spPr>
          <a:xfrm>
            <a:off x="777240" y="3502151"/>
            <a:ext cx="10698480" cy="566928"/>
          </a:xfrm>
          <a:prstGeom prst="rect">
            <a:avLst/>
          </a:prstGeom>
          <a:noFill/>
        </p:spPr>
        <p:txBody>
          <a:bodyPr wrap="square" lIns="73152" rIns="73152" tIns="73152" bIns="73152" anchor="ctr">
            <a:spAutoFit/>
          </a:bodyPr>
          <a:lstStyle/>
          <a:p>
            <a:pPr algn="r" rtl="1">
              <a:spcAft>
                <a:spcPts val="800"/>
              </a:spcAft>
              <a:defRPr sz="1500" b="1">
                <a:solidFill>
                  <a:srgbClr val="232B30"/>
                </a:solidFill>
                <a:latin typeface="Arial"/>
              </a:defRPr>
            </a:pPr>
            <a:r>
              <a:t>3. بلاغ رئاسة الحكومة بشأن المصادقة على مشروعي مرسومين لإدراج عيد الوحدة ضمن المناسبات الوطنية.</a:t>
            </a:r>
          </a:p>
        </p:txBody>
      </p:sp>
      <p:sp>
        <p:nvSpPr>
          <p:cNvPr id="10" name="TextBox 9"/>
          <p:cNvSpPr txBox="1"/>
          <p:nvPr/>
        </p:nvSpPr>
        <p:spPr>
          <a:xfrm>
            <a:off x="777240" y="4178807"/>
            <a:ext cx="10698480" cy="438912"/>
          </a:xfrm>
          <a:prstGeom prst="rect">
            <a:avLst/>
          </a:prstGeom>
          <a:noFill/>
        </p:spPr>
        <p:txBody>
          <a:bodyPr wrap="square" lIns="73152" rIns="73152" tIns="73152" bIns="73152" anchor="ctr">
            <a:spAutoFit/>
          </a:bodyPr>
          <a:lstStyle/>
          <a:p>
            <a:pPr algn="r" rtl="1">
              <a:spcAft>
                <a:spcPts val="800"/>
              </a:spcAft>
              <a:defRPr sz="1200" b="0">
                <a:solidFill>
                  <a:srgbClr val="9B1C31"/>
                </a:solidFill>
                <a:latin typeface="Arial"/>
              </a:defRPr>
            </a:pPr>
            <a:r>
              <a:t>https://alhoukouma.gov.ma/عيد-الوحدة-2/</a:t>
            </a:r>
          </a:p>
        </p:txBody>
      </p:sp>
      <p:sp>
        <p:nvSpPr>
          <p:cNvPr id="11" name="TextBox 10"/>
          <p:cNvSpPr txBox="1"/>
          <p:nvPr/>
        </p:nvSpPr>
        <p:spPr>
          <a:xfrm>
            <a:off x="777240" y="4727447"/>
            <a:ext cx="10698480" cy="566928"/>
          </a:xfrm>
          <a:prstGeom prst="rect">
            <a:avLst/>
          </a:prstGeom>
          <a:noFill/>
        </p:spPr>
        <p:txBody>
          <a:bodyPr wrap="square" lIns="73152" rIns="73152" tIns="73152" bIns="73152" anchor="ctr">
            <a:spAutoFit/>
          </a:bodyPr>
          <a:lstStyle/>
          <a:p>
            <a:pPr algn="r" rtl="1">
              <a:spcAft>
                <a:spcPts val="800"/>
              </a:spcAft>
              <a:defRPr sz="1500" b="0">
                <a:solidFill>
                  <a:srgbClr val="232B30"/>
                </a:solidFill>
                <a:latin typeface="Arial"/>
              </a:defRPr>
            </a:pPr>
            <a:r>
              <a:t>ملاحظة توثيقية: الاقتباسات في الشرائح منقولة من النص المنشور للخطاب والبلاغ؛ يرجى الرجوع إلى النصين الكاملين عند العرض أو الطباعة.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عيد الوحدة في المغرب — عرض تربوي توثيقي</dc:title>
  <dc:subject>عرض تربوي مدعوم بوثائق واقتباسات من الخطاب الملكي</dc:subject>
  <dc:creator>OpenAI</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