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7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8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9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0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slideLayouts/slideLayout71.xml" ContentType="application/vnd.openxmlformats-officedocument.presentationml.slideLayout+xml"/>
  <Override PartName="/ppt/theme/theme13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4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744" r:id="rId2"/>
    <p:sldMasterId id="2147483753" r:id="rId3"/>
    <p:sldMasterId id="2147483781" r:id="rId4"/>
    <p:sldMasterId id="2147483798" r:id="rId5"/>
    <p:sldMasterId id="2147483850" r:id="rId6"/>
    <p:sldMasterId id="2147483855" r:id="rId7"/>
    <p:sldMasterId id="2147483863" r:id="rId8"/>
    <p:sldMasterId id="2147483867" r:id="rId9"/>
    <p:sldMasterId id="2147483882" r:id="rId10"/>
    <p:sldMasterId id="2147483887" r:id="rId11"/>
    <p:sldMasterId id="2147483894" r:id="rId12"/>
    <p:sldMasterId id="2147483898" r:id="rId13"/>
    <p:sldMasterId id="2147483900" r:id="rId14"/>
    <p:sldMasterId id="2147483916" r:id="rId15"/>
  </p:sldMasterIdLst>
  <p:notesMasterIdLst>
    <p:notesMasterId r:id="rId80"/>
  </p:notesMasterIdLst>
  <p:handoutMasterIdLst>
    <p:handoutMasterId r:id="rId81"/>
  </p:handoutMasterIdLst>
  <p:sldIdLst>
    <p:sldId id="257" r:id="rId16"/>
    <p:sldId id="1032" r:id="rId17"/>
    <p:sldId id="998" r:id="rId18"/>
    <p:sldId id="1031" r:id="rId19"/>
    <p:sldId id="728" r:id="rId20"/>
    <p:sldId id="1000" r:id="rId21"/>
    <p:sldId id="1001" r:id="rId22"/>
    <p:sldId id="707" r:id="rId23"/>
    <p:sldId id="881" r:id="rId24"/>
    <p:sldId id="974" r:id="rId25"/>
    <p:sldId id="978" r:id="rId26"/>
    <p:sldId id="980" r:id="rId27"/>
    <p:sldId id="960" r:id="rId28"/>
    <p:sldId id="962" r:id="rId29"/>
    <p:sldId id="1018" r:id="rId30"/>
    <p:sldId id="1017" r:id="rId31"/>
    <p:sldId id="1019" r:id="rId32"/>
    <p:sldId id="570" r:id="rId33"/>
    <p:sldId id="1044" r:id="rId34"/>
    <p:sldId id="866" r:id="rId35"/>
    <p:sldId id="877" r:id="rId36"/>
    <p:sldId id="954" r:id="rId37"/>
    <p:sldId id="956" r:id="rId38"/>
    <p:sldId id="957" r:id="rId39"/>
    <p:sldId id="959" r:id="rId40"/>
    <p:sldId id="1043" r:id="rId41"/>
    <p:sldId id="963" r:id="rId42"/>
    <p:sldId id="953" r:id="rId43"/>
    <p:sldId id="951" r:id="rId44"/>
    <p:sldId id="965" r:id="rId45"/>
    <p:sldId id="1005" r:id="rId46"/>
    <p:sldId id="969" r:id="rId47"/>
    <p:sldId id="983" r:id="rId48"/>
    <p:sldId id="981" r:id="rId49"/>
    <p:sldId id="1024" r:id="rId50"/>
    <p:sldId id="865" r:id="rId51"/>
    <p:sldId id="878" r:id="rId52"/>
    <p:sldId id="717" r:id="rId53"/>
    <p:sldId id="718" r:id="rId54"/>
    <p:sldId id="1033" r:id="rId55"/>
    <p:sldId id="1034" r:id="rId56"/>
    <p:sldId id="1035" r:id="rId57"/>
    <p:sldId id="721" r:id="rId58"/>
    <p:sldId id="724" r:id="rId59"/>
    <p:sldId id="1036" r:id="rId60"/>
    <p:sldId id="1037" r:id="rId61"/>
    <p:sldId id="1038" r:id="rId62"/>
    <p:sldId id="1006" r:id="rId63"/>
    <p:sldId id="549" r:id="rId64"/>
    <p:sldId id="669" r:id="rId65"/>
    <p:sldId id="723" r:id="rId66"/>
    <p:sldId id="844" r:id="rId67"/>
    <p:sldId id="846" r:id="rId68"/>
    <p:sldId id="1039" r:id="rId69"/>
    <p:sldId id="898" r:id="rId70"/>
    <p:sldId id="1014" r:id="rId71"/>
    <p:sldId id="1041" r:id="rId72"/>
    <p:sldId id="1042" r:id="rId73"/>
    <p:sldId id="1040" r:id="rId74"/>
    <p:sldId id="1027" r:id="rId75"/>
    <p:sldId id="1008" r:id="rId76"/>
    <p:sldId id="964" r:id="rId77"/>
    <p:sldId id="1009" r:id="rId78"/>
    <p:sldId id="1010" r:id="rId79"/>
  </p:sldIdLst>
  <p:sldSz cx="9144000" cy="6858000" type="screen4x3"/>
  <p:notesSz cx="6735763" cy="9866313"/>
  <p:embeddedFontLst>
    <p:embeddedFont>
      <p:font typeface="Dosis" pitchFamily="2" charset="0"/>
      <p:regular r:id="rId82"/>
      <p:bold r:id="rId83"/>
    </p:embeddedFont>
    <p:embeddedFont>
      <p:font typeface="Dosis ExtraBold" pitchFamily="2" charset="0"/>
      <p:bold r:id="rId84"/>
    </p:embeddedFont>
    <p:embeddedFont>
      <p:font typeface="Dosis Medium" pitchFamily="2" charset="0"/>
      <p:regular r:id="rId85"/>
    </p:embeddedFont>
    <p:embeddedFont>
      <p:font typeface="Dosis SemiBold" pitchFamily="2" charset="0"/>
      <p:bold r:id="rId86"/>
    </p:embeddedFont>
    <p:embeddedFont>
      <p:font typeface="Mistral" panose="03090702030407020403" pitchFamily="66" charset="0"/>
      <p:regular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565F88"/>
    <a:srgbClr val="00ACA4"/>
    <a:srgbClr val="CEE2E8"/>
    <a:srgbClr val="94C0CD"/>
    <a:srgbClr val="A1D6EC"/>
    <a:srgbClr val="959BB1"/>
    <a:srgbClr val="757575"/>
    <a:srgbClr val="55B6D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9" autoAdjust="0"/>
    <p:restoredTop sz="97382" autoAdjust="0"/>
  </p:normalViewPr>
  <p:slideViewPr>
    <p:cSldViewPr snapToGrid="0">
      <p:cViewPr varScale="1">
        <p:scale>
          <a:sx n="61" d="100"/>
          <a:sy n="61" d="100"/>
        </p:scale>
        <p:origin x="161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06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font" Target="fonts/font3.fntdata"/><Relationship Id="rId89" Type="http://schemas.openxmlformats.org/officeDocument/2006/relationships/viewProps" Target="viewProps.xml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slide" Target="slides/slide6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font" Target="fonts/font2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handoutMaster" Target="handoutMasters/handoutMaster1.xml"/><Relationship Id="rId86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92" Type="http://schemas.microsoft.com/office/2018/10/relationships/authors" Target="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font" Target="fonts/font6.fntdata"/><Relationship Id="rId61" Type="http://schemas.openxmlformats.org/officeDocument/2006/relationships/slide" Target="slides/slide46.xml"/><Relationship Id="rId82" Type="http://schemas.openxmlformats.org/officeDocument/2006/relationships/font" Target="fonts/font1.fntdata"/><Relationship Id="rId19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2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62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66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35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848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75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6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36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94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91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967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3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11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63DA0B6-DE68-DDE3-1DDE-94CAF69D3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9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70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09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971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1978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2178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1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660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24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628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28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100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104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3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83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3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02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61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44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586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64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0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8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86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83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70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30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94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715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31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047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352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955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638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85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00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490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256D476-F4EC-DC6F-9351-F947FCBC9E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" b="3828"/>
          <a:stretch>
            <a:fillRect/>
          </a:stretch>
        </p:blipFill>
        <p:spPr>
          <a:xfrm>
            <a:off x="0" y="0"/>
            <a:ext cx="9144000" cy="690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1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440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907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251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92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797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26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72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071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3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179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058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17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028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385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77039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50384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081353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855095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90291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44133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12180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468089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56598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725678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3150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56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9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1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67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68.xml"/><Relationship Id="rId9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7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73.xml"/><Relationship Id="rId16" Type="http://schemas.openxmlformats.org/officeDocument/2006/relationships/theme" Target="../theme/theme14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32" r:id="rId2"/>
    <p:sldLayoutId id="2147483833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66" r:id="rId2"/>
    <p:sldLayoutId id="2147483823" r:id="rId3"/>
    <p:sldLayoutId id="2147483845" r:id="rId4"/>
    <p:sldLayoutId id="2147483848" r:id="rId5"/>
    <p:sldLayoutId id="2147483847" r:id="rId6"/>
    <p:sldLayoutId id="214748374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835" r:id="rId8"/>
    <p:sldLayoutId id="2147483817" r:id="rId9"/>
    <p:sldLayoutId id="2147483818" r:id="rId10"/>
    <p:sldLayoutId id="2147483762" r:id="rId11"/>
    <p:sldLayoutId id="2147483849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11100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7" r:id="rId3"/>
    <p:sldLayoutId id="2147483837" r:id="rId4"/>
    <p:sldLayoutId id="2147483838" r:id="rId5"/>
    <p:sldLayoutId id="2147483797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54521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21" r:id="rId3"/>
    <p:sldLayoutId id="214748381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28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72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7178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47050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97145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68678"/>
            <a:ext cx="157993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50929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679497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75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26368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15991B-457A-4875-A535-A8530B05148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4BC033-F95B-47FB-9766-2C3C4C5DA6E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80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video" Target="../media/media3.mp4"/><Relationship Id="rId16" Type="http://schemas.openxmlformats.org/officeDocument/2006/relationships/image" Target="../media/image44.png"/><Relationship Id="rId1" Type="http://schemas.microsoft.com/office/2007/relationships/media" Target="../media/media3.mp4"/><Relationship Id="rId6" Type="http://schemas.openxmlformats.org/officeDocument/2006/relationships/image" Target="../media/image34.gif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6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8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9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50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51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video" Target="NULL" TargetMode="External"/><Relationship Id="rId7" Type="http://schemas.openxmlformats.org/officeDocument/2006/relationships/image" Target="../media/image52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54.png"/><Relationship Id="rId4" Type="http://schemas.microsoft.com/office/2007/relationships/media" Target="../media/media10.mp4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56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57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58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59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60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34.gif"/><Relationship Id="rId5" Type="http://schemas.openxmlformats.org/officeDocument/2006/relationships/image" Target="../media/image32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microsoft.com/office/2007/relationships/media" Target="../media/media17.mp4"/><Relationship Id="rId7" Type="http://schemas.openxmlformats.org/officeDocument/2006/relationships/image" Target="../media/image52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6.xml"/><Relationship Id="rId4" Type="http://schemas.openxmlformats.org/officeDocument/2006/relationships/video" Target="../media/media17.mp4"/><Relationship Id="rId9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8.png"/><Relationship Id="rId7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4.png"/><Relationship Id="rId7" Type="http://schemas.openxmlformats.org/officeDocument/2006/relationships/image" Target="../media/image3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4.png"/><Relationship Id="rId7" Type="http://schemas.openxmlformats.org/officeDocument/2006/relationships/image" Target="../media/image4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4.png"/><Relationship Id="rId7" Type="http://schemas.openxmlformats.org/officeDocument/2006/relationships/image" Target="../media/image4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4.png"/><Relationship Id="rId7" Type="http://schemas.openxmlformats.org/officeDocument/2006/relationships/image" Target="../media/image4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31.png"/><Relationship Id="rId5" Type="http://schemas.openxmlformats.org/officeDocument/2006/relationships/image" Target="../media/image34.gif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8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9.png"/><Relationship Id="rId5" Type="http://schemas.openxmlformats.org/officeDocument/2006/relationships/image" Target="../media/image45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70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71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png"/><Relationship Id="rId4" Type="http://schemas.openxmlformats.org/officeDocument/2006/relationships/image" Target="../media/image7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73.png"/><Relationship Id="rId5" Type="http://schemas.openxmlformats.org/officeDocument/2006/relationships/image" Target="../media/image75.png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76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76.png"/><Relationship Id="rId5" Type="http://schemas.openxmlformats.org/officeDocument/2006/relationships/image" Target="../media/image34.gif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6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5.png"/><Relationship Id="rId4" Type="http://schemas.openxmlformats.org/officeDocument/2006/relationships/image" Target="../media/image7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24.png"/><Relationship Id="rId5" Type="http://schemas.openxmlformats.org/officeDocument/2006/relationships/image" Target="../media/image8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1A5DFC-B775-9ACC-5BD9-08BA1B54D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70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5F20018-E921-58F2-4B87-A16BEF07C30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C3750A-D4F7-DF7A-64F8-B0B4E9D24CD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96186DA-4009-1771-3810-55DBBDB7E61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0C86E624-8B17-C856-D006-BDDC43FCFCA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46A8ABE-0E94-ABA0-C14F-D62436A3D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968" y="2715207"/>
            <a:ext cx="1624788" cy="251162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231E0A-B4FD-4824-B3CB-2CA55D37C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9345" y="2709640"/>
            <a:ext cx="1807768" cy="25227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BD41DD-6776-3B2D-7DB7-B81A92ACF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075" y="2709640"/>
            <a:ext cx="1599281" cy="26250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AB81D3-E3F5-CC5E-0172-F8C24F19A1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5692" y="2736000"/>
            <a:ext cx="1889924" cy="262507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766A82-E643-6163-DCF6-28A137C35E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632" y="2658476"/>
            <a:ext cx="1812237" cy="262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6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– Phrases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5736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(fluidité et compréhension)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" name="Espace réservé du texte 55">
            <a:extLst>
              <a:ext uri="{FF2B5EF4-FFF2-40B4-BE49-F238E27FC236}">
                <a16:creationId xmlns:a16="http://schemas.microsoft.com/office/drawing/2014/main" id="{DE0E526C-A1AC-B10C-BF0F-8AA7D2555F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</p:spPr>
        <p:txBody>
          <a:bodyPr/>
          <a:lstStyle/>
          <a:p>
            <a:endParaRPr lang="fr-MA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E9BC72-93C8-BF57-376D-4BDB966E0C32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ED8A3D9C-63EE-9568-430E-ACDE0CFB2DC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3BE25A9-DC76-F6DF-4FA4-940965191E91}"/>
              </a:ext>
            </a:extLst>
          </p:cNvPr>
          <p:cNvSpPr/>
          <p:nvPr/>
        </p:nvSpPr>
        <p:spPr>
          <a:xfrm>
            <a:off x="800611" y="2373909"/>
            <a:ext cx="3420000" cy="79200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17A048A1-6FAF-E76F-7596-C1FC3F39781F}"/>
              </a:ext>
            </a:extLst>
          </p:cNvPr>
          <p:cNvSpPr txBox="1">
            <a:spLocks/>
          </p:cNvSpPr>
          <p:nvPr/>
        </p:nvSpPr>
        <p:spPr>
          <a:xfrm>
            <a:off x="864000" y="239528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Présentation du vocabulaire </a:t>
            </a:r>
          </a:p>
          <a:p>
            <a:r>
              <a:rPr lang="fr-FR" dirty="0"/>
              <a:t>Exploitation du vocabulaire</a:t>
            </a:r>
          </a:p>
          <a:p>
            <a:r>
              <a:rPr lang="fr-FR" dirty="0"/>
              <a:t>Activités de vocabulaire sur livret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E30FF5E5-2A03-9C55-FE58-1A60B188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D549B6-AD2E-6C40-345C-BE2E1EF01B4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9F35E8-8EF4-77BB-E633-7805B9C766B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F44902-1F21-A533-063B-C2C07D67D5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1BA6C605-8D0E-9FDA-A9AC-27E17BBB73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Présentation du vocabulaire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200" y="2520000"/>
            <a:ext cx="509559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/>
              <a:t>Le voisin - Connaître - Grand  - Gentil - Rencontrer- Poli </a:t>
            </a:r>
          </a:p>
          <a:p>
            <a:pPr>
              <a:defRPr/>
            </a:pPr>
            <a:r>
              <a:rPr lang="fr-FR" dirty="0"/>
              <a:t>Maigre - Sympa - Gros - Méchant - Depuis longtemps- Joli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 !  La leçon de français commence maintenant. 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Nada-Wave">
            <a:hlinkClick r:id="" action="ppaction://media"/>
            <a:extLst>
              <a:ext uri="{FF2B5EF4-FFF2-40B4-BE49-F238E27FC236}">
                <a16:creationId xmlns:a16="http://schemas.microsoft.com/office/drawing/2014/main" id="{A98D8759-2F3D-5CFF-6195-EC9AAC8DC9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9407" y="2021302"/>
            <a:ext cx="2108665" cy="33675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D1932B4F-852B-755F-FEFA-725CA6367E15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820"/>
          <a:stretch>
            <a:fillRect/>
          </a:stretch>
        </p:blipFill>
        <p:spPr>
          <a:xfrm>
            <a:off x="2367098" y="2021304"/>
            <a:ext cx="1894256" cy="3272591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24ADCD-9C88-D7DD-AAF3-21E2299B39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2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BE73-33EF-ADE9-E5E0-62AE2BD2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7AD553D-DFCC-7C71-385D-0C26F751E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266FBD2A-070C-F28F-AD6A-06BBF4F2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5" name="On vat aprendre de.....">
            <a:hlinkClick r:id="" action="ppaction://media"/>
            <a:extLst>
              <a:ext uri="{FF2B5EF4-FFF2-40B4-BE49-F238E27FC236}">
                <a16:creationId xmlns:a16="http://schemas.microsoft.com/office/drawing/2014/main" id="{13BDFE44-A527-5A36-769B-CB9D9B413A30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610" b="1509"/>
          <a:stretch>
            <a:fillRect/>
          </a:stretch>
        </p:blipFill>
        <p:spPr>
          <a:xfrm>
            <a:off x="1276706" y="2258110"/>
            <a:ext cx="1833996" cy="315850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1E87607-5306-A0F8-81EF-F9DB27090D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10" name="Image 9" descr="Une image contenant meubles, habits, peinture, chaise&#10;&#10;Le contenu généré par l’IA peut être incorrect.">
            <a:extLst>
              <a:ext uri="{FF2B5EF4-FFF2-40B4-BE49-F238E27FC236}">
                <a16:creationId xmlns:a16="http://schemas.microsoft.com/office/drawing/2014/main" id="{86A213A3-38DB-D408-B5F4-19715CEAA3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565" y="1893399"/>
            <a:ext cx="1030867" cy="1172430"/>
          </a:xfrm>
          <a:prstGeom prst="rect">
            <a:avLst/>
          </a:prstGeom>
        </p:spPr>
      </p:pic>
      <p:pic>
        <p:nvPicPr>
          <p:cNvPr id="12" name="Image 11" descr="Une image contenant Cabinet, intérieur, tiroir, habits&#10;&#10;Le contenu généré par l’IA peut être incorrect.">
            <a:extLst>
              <a:ext uri="{FF2B5EF4-FFF2-40B4-BE49-F238E27FC236}">
                <a16:creationId xmlns:a16="http://schemas.microsoft.com/office/drawing/2014/main" id="{B0AD3346-C5B3-C420-C3DF-A78A197D8F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118" y="1894609"/>
            <a:ext cx="1030867" cy="1160331"/>
          </a:xfrm>
          <a:prstGeom prst="rect">
            <a:avLst/>
          </a:prstGeom>
        </p:spPr>
      </p:pic>
      <p:pic>
        <p:nvPicPr>
          <p:cNvPr id="14" name="Image 13" descr="Une image contenant chaussures, sport, personne, garçon&#10;&#10;Le contenu généré par l’IA peut être incorrect.">
            <a:extLst>
              <a:ext uri="{FF2B5EF4-FFF2-40B4-BE49-F238E27FC236}">
                <a16:creationId xmlns:a16="http://schemas.microsoft.com/office/drawing/2014/main" id="{867B1239-BD3C-41C4-701A-DDB1C5AB4E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893" y="1894609"/>
            <a:ext cx="1030867" cy="1171220"/>
          </a:xfrm>
          <a:prstGeom prst="rect">
            <a:avLst/>
          </a:prstGeom>
        </p:spPr>
      </p:pic>
      <p:pic>
        <p:nvPicPr>
          <p:cNvPr id="16" name="Image 15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7802C6-5481-164D-F6BD-4F1D00EACA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610" y="3251341"/>
            <a:ext cx="1030867" cy="1160331"/>
          </a:xfrm>
          <a:prstGeom prst="rect">
            <a:avLst/>
          </a:prstGeom>
        </p:spPr>
      </p:pic>
      <p:pic>
        <p:nvPicPr>
          <p:cNvPr id="18" name="Image 17" descr="Une image contenant vase, fleur, Art floral, Fleurs coupées&#10;&#10;Le contenu généré par l’IA peut être incorrect.">
            <a:extLst>
              <a:ext uri="{FF2B5EF4-FFF2-40B4-BE49-F238E27FC236}">
                <a16:creationId xmlns:a16="http://schemas.microsoft.com/office/drawing/2014/main" id="{39AD8280-C1D3-3734-945F-939FCE8FE3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41" y="1929549"/>
            <a:ext cx="1030867" cy="1159121"/>
          </a:xfrm>
          <a:prstGeom prst="rect">
            <a:avLst/>
          </a:prstGeom>
        </p:spPr>
      </p:pic>
      <p:pic>
        <p:nvPicPr>
          <p:cNvPr id="20" name="Image 19" descr="Une image contenant dessin humoristique, Visage humain, poupée, bâtiment&#10;&#10;Le contenu généré par l’IA peut être incorrect.">
            <a:extLst>
              <a:ext uri="{FF2B5EF4-FFF2-40B4-BE49-F238E27FC236}">
                <a16:creationId xmlns:a16="http://schemas.microsoft.com/office/drawing/2014/main" id="{5A11B8E4-0988-D574-D7DF-D7A2FD8D0B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118" y="3204623"/>
            <a:ext cx="1030867" cy="1163960"/>
          </a:xfrm>
          <a:prstGeom prst="rect">
            <a:avLst/>
          </a:prstGeom>
        </p:spPr>
      </p:pic>
      <p:pic>
        <p:nvPicPr>
          <p:cNvPr id="22" name="Image 21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AFAD279-A08A-D158-01E8-7CD607A572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893" y="3254173"/>
            <a:ext cx="1030867" cy="1166380"/>
          </a:xfrm>
          <a:prstGeom prst="rect">
            <a:avLst/>
          </a:prstGeom>
        </p:spPr>
      </p:pic>
      <p:pic>
        <p:nvPicPr>
          <p:cNvPr id="24" name="Image 23" descr="Une image contenant fenêtre, chaussures, habits, Pantalons&#10;&#10;Le contenu généré par l’IA peut être incorrect.">
            <a:extLst>
              <a:ext uri="{FF2B5EF4-FFF2-40B4-BE49-F238E27FC236}">
                <a16:creationId xmlns:a16="http://schemas.microsoft.com/office/drawing/2014/main" id="{EFD19D4D-8467-B3E2-67F7-8E4C679971C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462" y="4518266"/>
            <a:ext cx="1030867" cy="1166380"/>
          </a:xfrm>
          <a:prstGeom prst="rect">
            <a:avLst/>
          </a:prstGeom>
        </p:spPr>
      </p:pic>
      <p:pic>
        <p:nvPicPr>
          <p:cNvPr id="26" name="Image 25" descr="Une image contenant Véhicule terrestre, véhicul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1342AA37-EA1F-ADF0-0802-942A170ACD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684" y="4501056"/>
            <a:ext cx="1030867" cy="1166380"/>
          </a:xfrm>
          <a:prstGeom prst="rect">
            <a:avLst/>
          </a:prstGeom>
        </p:spPr>
      </p:pic>
      <p:pic>
        <p:nvPicPr>
          <p:cNvPr id="28" name="Image 27" descr="Une image contenant chaussures, habits, poupée, jouet&#10;&#10;Le contenu généré par l’IA peut être incorrect.">
            <a:extLst>
              <a:ext uri="{FF2B5EF4-FFF2-40B4-BE49-F238E27FC236}">
                <a16:creationId xmlns:a16="http://schemas.microsoft.com/office/drawing/2014/main" id="{A8F59442-5D6A-72CF-A2C1-04CD55E269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40" y="3212883"/>
            <a:ext cx="1030867" cy="1163960"/>
          </a:xfrm>
          <a:prstGeom prst="rect">
            <a:avLst/>
          </a:prstGeom>
        </p:spPr>
      </p:pic>
      <p:pic>
        <p:nvPicPr>
          <p:cNvPr id="30" name="Image 29" descr="Une image contenant garçon, football, ciel, herbe&#10;&#10;Le contenu généré par l’IA peut être incorrect.">
            <a:extLst>
              <a:ext uri="{FF2B5EF4-FFF2-40B4-BE49-F238E27FC236}">
                <a16:creationId xmlns:a16="http://schemas.microsoft.com/office/drawing/2014/main" id="{EFCA2F3F-32F5-ED42-EB8C-4A04DC5831B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906" y="4501056"/>
            <a:ext cx="1030867" cy="117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BE73-33EF-ADE9-E5E0-62AE2BD2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58FF02-1D00-0B3E-7882-3112BFB8D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7AD553D-DFCC-7C71-385D-0C26F751E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42861D-5277-7F82-EB58-024A278607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voisin">
            <a:hlinkClick r:id="" action="ppaction://media"/>
            <a:extLst>
              <a:ext uri="{FF2B5EF4-FFF2-40B4-BE49-F238E27FC236}">
                <a16:creationId xmlns:a16="http://schemas.microsoft.com/office/drawing/2014/main" id="{BE58CFEA-842F-B016-628D-20C359988E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931" y="1889133"/>
            <a:ext cx="7252138" cy="407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8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67C4D-7D97-EC46-AC5D-7DE5BA876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79C7BFE-5935-9882-429B-43569969F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79A177-27C2-834E-DB9A-9EE2973650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D5613836-D53C-02F2-B551-C8A10012EE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1415976"/>
          </a:xfrm>
        </p:spPr>
        <p:txBody>
          <a:bodyPr/>
          <a:lstStyle/>
          <a:p>
            <a:r>
              <a:rPr lang="fr-FR" dirty="0"/>
              <a:t>Le voisin</a:t>
            </a:r>
            <a:endParaRPr lang="fr-MA" dirty="0"/>
          </a:p>
        </p:txBody>
      </p:sp>
      <p:pic>
        <p:nvPicPr>
          <p:cNvPr id="2" name="Image 1" descr="Une image contenant dessin humoristique, Visage humain, poupée, bâtiment&#10;&#10;Le contenu généré par l’IA peut être incorrect.">
            <a:extLst>
              <a:ext uri="{FF2B5EF4-FFF2-40B4-BE49-F238E27FC236}">
                <a16:creationId xmlns:a16="http://schemas.microsoft.com/office/drawing/2014/main" id="{BF421CED-7608-92BA-2966-A2AEB8CF6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455580"/>
            <a:ext cx="2643517" cy="298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11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BCA39-7158-0C93-6BAE-CDBA6CA61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766518-2DDF-19F3-EDE6-46108F350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682370C-FBBD-1CF6-9DCC-F109321825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5F24FC9-91AD-710E-CB03-25349308E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Grand">
            <a:hlinkClick r:id="" action="ppaction://media"/>
            <a:extLst>
              <a:ext uri="{FF2B5EF4-FFF2-40B4-BE49-F238E27FC236}">
                <a16:creationId xmlns:a16="http://schemas.microsoft.com/office/drawing/2014/main" id="{BDB1AC94-1C1A-27FB-19D5-99536A5969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667" y="1946953"/>
            <a:ext cx="7498119" cy="421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9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B056-836D-73AE-991D-0C0B6F405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chaussures, sport, personne, garçon&#10;&#10;Le contenu généré par l’IA peut être incorrect.">
            <a:extLst>
              <a:ext uri="{FF2B5EF4-FFF2-40B4-BE49-F238E27FC236}">
                <a16:creationId xmlns:a16="http://schemas.microsoft.com/office/drawing/2014/main" id="{F9A30B8B-36AF-7251-E340-1303174B4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455580"/>
            <a:ext cx="2643517" cy="3003433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F758249C-4339-017E-EA76-807347BA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74B33E-8E10-508E-16F3-FFDFFFB1F5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AD0E6F58-6185-F2ED-67F6-EBA0E1B2E8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</p:spPr>
        <p:txBody>
          <a:bodyPr/>
          <a:lstStyle/>
          <a:p>
            <a:r>
              <a:rPr lang="fr-FR" dirty="0"/>
              <a:t>Grand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60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4FA8D-FB37-7033-3052-C57395585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729-A8B8-5EB9-6C26-2E8554B19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C20BB99-C654-3481-B6D6-A6B6C283D2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AE81E7E-D5BD-5055-D517-0EE4F4C2D3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gentil">
            <a:hlinkClick r:id="" action="ppaction://media"/>
            <a:extLst>
              <a:ext uri="{FF2B5EF4-FFF2-40B4-BE49-F238E27FC236}">
                <a16:creationId xmlns:a16="http://schemas.microsoft.com/office/drawing/2014/main" id="{5610E2E0-9B42-FB83-78E0-D00C4E9B15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000" y="2028986"/>
            <a:ext cx="7003511" cy="393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8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78657-3828-DB6E-7E4E-C5E88AFE6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Cabinet, intérieur, tiroir, habits&#10;&#10;Le contenu généré par l’IA peut être incorrect.">
            <a:extLst>
              <a:ext uri="{FF2B5EF4-FFF2-40B4-BE49-F238E27FC236}">
                <a16:creationId xmlns:a16="http://schemas.microsoft.com/office/drawing/2014/main" id="{40BE3979-100D-3748-9136-4D20AD5FA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455580"/>
            <a:ext cx="2643517" cy="2975510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973AAD21-4815-0CC2-7F08-61CC05AFB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8F401D-550C-B812-8ED4-2F15046B3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F540B10-BF6A-5B0C-49E3-1A53206BF5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</p:spPr>
        <p:txBody>
          <a:bodyPr/>
          <a:lstStyle/>
          <a:p>
            <a:r>
              <a:rPr lang="fr-FR" dirty="0"/>
              <a:t>Gentil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669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50C6D-99DA-E323-6B75-7D1D133AF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5A0CB-EEEB-5578-388B-19519B1F5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1E28575-5F6E-7269-6A31-A03CB8CEEE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C28DAD6-0CEE-8996-27A5-3FBBD3F5F9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Rencontrer">
            <a:hlinkClick r:id="" action="ppaction://media"/>
            <a:extLst>
              <a:ext uri="{FF2B5EF4-FFF2-40B4-BE49-F238E27FC236}">
                <a16:creationId xmlns:a16="http://schemas.microsoft.com/office/drawing/2014/main" id="{861D3748-1510-E39A-DA2F-7EA7594E44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000" y="1999651"/>
            <a:ext cx="7380964" cy="415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8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89124-DEA5-1879-FA88-4C6B3FF87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chaussures, habits, poupée, jouet&#10;&#10;Le contenu généré par l’IA peut être incorrect.">
            <a:extLst>
              <a:ext uri="{FF2B5EF4-FFF2-40B4-BE49-F238E27FC236}">
                <a16:creationId xmlns:a16="http://schemas.microsoft.com/office/drawing/2014/main" id="{40E9EEF1-C11A-A2AD-CFBD-E48887272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455580"/>
            <a:ext cx="2643517" cy="2984816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8ABC354B-32A5-18B3-45C6-CD7BFDC0C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AAF370-6DDA-248D-91A0-936EA28822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6F687921-0237-4105-5BA1-82C2020F7B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</p:spPr>
        <p:txBody>
          <a:bodyPr/>
          <a:lstStyle/>
          <a:p>
            <a:r>
              <a:rPr lang="fr-FR" dirty="0"/>
              <a:t>Rencontrer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407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9C48-F716-5C66-021E-58015FEE0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DF5C5C-2CC7-5B0C-C0B8-C6811C8C9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C327C1F-B2ED-8806-1DF1-99FE300E3F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5D5E4FE-1C16-C7AE-776F-A7658CD897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poli">
            <a:hlinkClick r:id="" action="ppaction://media"/>
            <a:extLst>
              <a:ext uri="{FF2B5EF4-FFF2-40B4-BE49-F238E27FC236}">
                <a16:creationId xmlns:a16="http://schemas.microsoft.com/office/drawing/2014/main" id="{6D572E19-1728-E333-438E-A9AA302338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3807" y="2032994"/>
            <a:ext cx="6996386" cy="393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9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Véhicule terrestre, véhicul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10E0ED4D-5F1A-1CA1-44E6-632E52D13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753" y="2448216"/>
            <a:ext cx="2644541" cy="2992180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A612154A-3389-0C81-5AB2-B69FF1CB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E582A4-B714-762E-A37D-1374CF0419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E3FBB665-7AFD-CE80-F5B3-3FBEA927FA38}"/>
              </a:ext>
            </a:extLst>
          </p:cNvPr>
          <p:cNvSpPr txBox="1">
            <a:spLocks/>
          </p:cNvSpPr>
          <p:nvPr/>
        </p:nvSpPr>
        <p:spPr>
          <a:xfrm>
            <a:off x="4320175" y="3240000"/>
            <a:ext cx="4435636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Poli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E5BCBD4E-D082-FB9C-D93D-7C2C8C3217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79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DAE3E-424F-E709-9D3C-387D9F500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53">
            <a:extLst>
              <a:ext uri="{FF2B5EF4-FFF2-40B4-BE49-F238E27FC236}">
                <a16:creationId xmlns:a16="http://schemas.microsoft.com/office/drawing/2014/main" id="{2279C9F5-51F2-A438-D2A0-F9433ABB5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51" name="Espace réservé pour une image  5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ECB66F7-5698-5B74-6826-4D3FF556EC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7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5FB69DF9-8157-AE40-BD21-0122F9F0EAA1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1789"/>
          <a:stretch>
            <a:fillRect/>
          </a:stretch>
        </p:blipFill>
        <p:spPr>
          <a:xfrm>
            <a:off x="1405746" y="2156059"/>
            <a:ext cx="2078341" cy="3628724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59AB8D7-277E-23BC-5531-E0B51A275E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6_P1_W3_Recap_01">
            <a:hlinkClick r:id="" action="ppaction://media"/>
            <a:extLst>
              <a:ext uri="{FF2B5EF4-FFF2-40B4-BE49-F238E27FC236}">
                <a16:creationId xmlns:a16="http://schemas.microsoft.com/office/drawing/2014/main" id="{05947DDB-BB11-3651-5CC3-39D3BB3DA13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end="12839"/>
                </p14:media>
              </p:ext>
            </p:extLst>
          </p:nvPr>
        </p:nvPicPr>
        <p:blipFill>
          <a:blip r:embed="rId9"/>
          <a:srcRect l="30825" r="28830" b="2382"/>
          <a:stretch>
            <a:fillRect/>
          </a:stretch>
        </p:blipFill>
        <p:spPr>
          <a:xfrm>
            <a:off x="4464669" y="1646566"/>
            <a:ext cx="3273585" cy="4455434"/>
          </a:xfrm>
          <a:prstGeom prst="rect">
            <a:avLst/>
          </a:prstGeom>
        </p:spPr>
      </p:pic>
      <p:pic>
        <p:nvPicPr>
          <p:cNvPr id="5" name="FR_N6_P1_W3_Recap_01">
            <a:hlinkClick r:id="" action="ppaction://media"/>
            <a:extLst>
              <a:ext uri="{FF2B5EF4-FFF2-40B4-BE49-F238E27FC236}">
                <a16:creationId xmlns:a16="http://schemas.microsoft.com/office/drawing/2014/main" id="{8B6E70C4-E486-B9D8-5A07-05421F1A648A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6677"/>
                </p14:media>
              </p:ext>
            </p:extLst>
          </p:nvPr>
        </p:nvPicPr>
        <p:blipFill>
          <a:blip r:embed="rId10"/>
          <a:srcRect l="30825" t="32516" r="28830" b="2382"/>
          <a:stretch>
            <a:fillRect/>
          </a:stretch>
        </p:blipFill>
        <p:spPr>
          <a:xfrm>
            <a:off x="4524702" y="3130658"/>
            <a:ext cx="3273585" cy="29713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0A39B6D-6ED9-2FA4-FE88-BE11FCFA83FF}"/>
              </a:ext>
            </a:extLst>
          </p:cNvPr>
          <p:cNvSpPr/>
          <p:nvPr/>
        </p:nvSpPr>
        <p:spPr>
          <a:xfrm>
            <a:off x="6208792" y="1646566"/>
            <a:ext cx="1744124" cy="1484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253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9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891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955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voisin - Grand- Gentil - Rencontrer- Poli.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0360" y="3601805"/>
            <a:ext cx="1800000" cy="360000"/>
          </a:xfrm>
        </p:spPr>
        <p:txBody>
          <a:bodyPr/>
          <a:lstStyle/>
          <a:p>
            <a:r>
              <a:rPr lang="fr-MA" dirty="0"/>
              <a:t>Le voisin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583035" y="5742001"/>
            <a:ext cx="1800000" cy="360000"/>
          </a:xfrm>
        </p:spPr>
        <p:txBody>
          <a:bodyPr/>
          <a:lstStyle/>
          <a:p>
            <a:r>
              <a:rPr lang="fr-FR" dirty="0"/>
              <a:t>Rencontrer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760967" y="5737181"/>
            <a:ext cx="1800000" cy="360000"/>
          </a:xfrm>
        </p:spPr>
        <p:txBody>
          <a:bodyPr/>
          <a:lstStyle/>
          <a:p>
            <a:r>
              <a:rPr lang="fr-MA" dirty="0"/>
              <a:t>Poli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5744214" y="3541671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Gentil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644448" y="356350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Grand</a:t>
            </a:r>
            <a:endParaRPr lang="fr-MA" dirty="0"/>
          </a:p>
        </p:txBody>
      </p:sp>
      <p:pic>
        <p:nvPicPr>
          <p:cNvPr id="12" name="Image 11" descr="Une image contenant Cabinet, intérieur, tiroir, habits&#10;&#10;Le contenu généré par l’IA peut être incorrect.">
            <a:extLst>
              <a:ext uri="{FF2B5EF4-FFF2-40B4-BE49-F238E27FC236}">
                <a16:creationId xmlns:a16="http://schemas.microsoft.com/office/drawing/2014/main" id="{BF48F71A-B2A9-A2F0-1664-355E5587D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544" y="1884006"/>
            <a:ext cx="1368812" cy="1540718"/>
          </a:xfrm>
          <a:prstGeom prst="rect">
            <a:avLst/>
          </a:prstGeom>
        </p:spPr>
      </p:pic>
      <p:pic>
        <p:nvPicPr>
          <p:cNvPr id="13" name="Image 12" descr="Une image contenant chaussures, sport, personne, garçon&#10;&#10;Le contenu généré par l’IA peut être incorrect.">
            <a:extLst>
              <a:ext uri="{FF2B5EF4-FFF2-40B4-BE49-F238E27FC236}">
                <a16:creationId xmlns:a16="http://schemas.microsoft.com/office/drawing/2014/main" id="{BD913E39-B8E9-44C2-69AB-28AD63D32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614" y="1862508"/>
            <a:ext cx="1378772" cy="1566492"/>
          </a:xfrm>
          <a:prstGeom prst="rect">
            <a:avLst/>
          </a:prstGeom>
        </p:spPr>
      </p:pic>
      <p:pic>
        <p:nvPicPr>
          <p:cNvPr id="14" name="Image 13" descr="Une image contenant dessin humoristique, Visage humain, poupée, bâtiment&#10;&#10;Le contenu généré par l’IA peut être incorrect.">
            <a:extLst>
              <a:ext uri="{FF2B5EF4-FFF2-40B4-BE49-F238E27FC236}">
                <a16:creationId xmlns:a16="http://schemas.microsoft.com/office/drawing/2014/main" id="{C689B810-3F4B-B61E-9D9E-94C81551E9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049" y="1857110"/>
            <a:ext cx="1378773" cy="1556783"/>
          </a:xfrm>
          <a:prstGeom prst="rect">
            <a:avLst/>
          </a:prstGeom>
        </p:spPr>
      </p:pic>
      <p:pic>
        <p:nvPicPr>
          <p:cNvPr id="16" name="Image 15" descr="Une image contenant Véhicule terrestre, véhicul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BD487FE8-60C0-D8E0-9F1D-DBCFFB1F29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084" y="4111960"/>
            <a:ext cx="1368812" cy="1548750"/>
          </a:xfrm>
          <a:prstGeom prst="rect">
            <a:avLst/>
          </a:prstGeom>
        </p:spPr>
      </p:pic>
      <p:pic>
        <p:nvPicPr>
          <p:cNvPr id="17" name="Image 16" descr="Une image contenant chaussures, habits, poupée, jouet&#10;&#10;Le contenu généré par l’IA peut être incorrect.">
            <a:extLst>
              <a:ext uri="{FF2B5EF4-FFF2-40B4-BE49-F238E27FC236}">
                <a16:creationId xmlns:a16="http://schemas.microsoft.com/office/drawing/2014/main" id="{45A2F164-C4EA-9FFE-488C-FDD60B9F6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29" y="4152931"/>
            <a:ext cx="1368812" cy="154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50719-2CD1-7262-1AD2-909244313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34F325-77DE-C5F7-DC3F-665C25133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apprendre d’autres mots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5BDCF87-887B-6C34-E786-853CF0591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41F43A-1EEF-984E-EDEB-A3299C7B0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290" y="2261937"/>
            <a:ext cx="1488893" cy="3591390"/>
          </a:xfrm>
          <a:prstGeom prst="rect">
            <a:avLst/>
          </a:prstGeom>
        </p:spPr>
      </p:pic>
      <p:pic>
        <p:nvPicPr>
          <p:cNvPr id="4" name="Image 3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95331F-B7E9-5DB1-B699-FF173ED2A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445" y="3429000"/>
            <a:ext cx="1030867" cy="1160331"/>
          </a:xfrm>
          <a:prstGeom prst="rect">
            <a:avLst/>
          </a:prstGeom>
        </p:spPr>
      </p:pic>
      <p:pic>
        <p:nvPicPr>
          <p:cNvPr id="5" name="Image 4" descr="Une image contenant vase, fleur, Art floral, Fleurs coupées&#10;&#10;Le contenu généré par l’IA peut être incorrect.">
            <a:extLst>
              <a:ext uri="{FF2B5EF4-FFF2-40B4-BE49-F238E27FC236}">
                <a16:creationId xmlns:a16="http://schemas.microsoft.com/office/drawing/2014/main" id="{8B16FEA6-70DB-7B88-A039-A37CEC4A75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445" y="2092220"/>
            <a:ext cx="1030867" cy="1159121"/>
          </a:xfrm>
          <a:prstGeom prst="rect">
            <a:avLst/>
          </a:prstGeom>
        </p:spPr>
      </p:pic>
      <p:pic>
        <p:nvPicPr>
          <p:cNvPr id="6" name="Image 5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AFA0E8-CAD1-9D32-9315-C807ACA6AA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044" y="2084961"/>
            <a:ext cx="1030867" cy="1166380"/>
          </a:xfrm>
          <a:prstGeom prst="rect">
            <a:avLst/>
          </a:prstGeom>
        </p:spPr>
      </p:pic>
      <p:pic>
        <p:nvPicPr>
          <p:cNvPr id="7" name="Image 6" descr="Une image contenant fenêtre, chaussures, habits, Pantalons&#10;&#10;Le contenu généré par l’IA peut être incorrect.">
            <a:extLst>
              <a:ext uri="{FF2B5EF4-FFF2-40B4-BE49-F238E27FC236}">
                <a16:creationId xmlns:a16="http://schemas.microsoft.com/office/drawing/2014/main" id="{9BD112B3-064A-564B-FCB3-AD7C1F185A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737" y="3429000"/>
            <a:ext cx="1030867" cy="1166380"/>
          </a:xfrm>
          <a:prstGeom prst="rect">
            <a:avLst/>
          </a:prstGeom>
        </p:spPr>
      </p:pic>
      <p:pic>
        <p:nvPicPr>
          <p:cNvPr id="9" name="Image 8" descr="Une image contenant garçon, football, ciel, herbe&#10;&#10;Le contenu généré par l’IA peut être incorrect.">
            <a:extLst>
              <a:ext uri="{FF2B5EF4-FFF2-40B4-BE49-F238E27FC236}">
                <a16:creationId xmlns:a16="http://schemas.microsoft.com/office/drawing/2014/main" id="{87F5F53A-C929-52EA-4A14-A7237615DF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444" y="4766990"/>
            <a:ext cx="1030867" cy="1171220"/>
          </a:xfrm>
          <a:prstGeom prst="rect">
            <a:avLst/>
          </a:prstGeom>
        </p:spPr>
      </p:pic>
      <p:pic>
        <p:nvPicPr>
          <p:cNvPr id="10" name="Image 9" descr="Une image contenant meubles, habits, peinture, chaise&#10;&#10;Le contenu généré par l’IA peut être incorrect.">
            <a:extLst>
              <a:ext uri="{FF2B5EF4-FFF2-40B4-BE49-F238E27FC236}">
                <a16:creationId xmlns:a16="http://schemas.microsoft.com/office/drawing/2014/main" id="{965CB310-536F-70E5-C93A-E5CE9B1837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737" y="4765780"/>
            <a:ext cx="1030867" cy="117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4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E8360-E9BF-045A-220A-B7858BD35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7637E6-6917-96C9-A805-4C09581D4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D46D35-2C03-6957-2B96-08DE0DA4F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94948BD-5B83-58B9-4A8E-90E3ABB31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993" y="6047291"/>
            <a:ext cx="812539" cy="812539"/>
          </a:xfrm>
          <a:prstGeom prst="rect">
            <a:avLst/>
          </a:prstGeom>
        </p:spPr>
      </p:pic>
      <p:pic>
        <p:nvPicPr>
          <p:cNvPr id="5" name="Nahifoun">
            <a:hlinkClick r:id="" action="ppaction://media"/>
            <a:extLst>
              <a:ext uri="{FF2B5EF4-FFF2-40B4-BE49-F238E27FC236}">
                <a16:creationId xmlns:a16="http://schemas.microsoft.com/office/drawing/2014/main" id="{EB3DB00C-CF7A-2108-0437-E8CAF5AF18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000" y="1970690"/>
            <a:ext cx="7723119" cy="434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3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CD66B-E8C3-14AA-D154-F1A57C516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65756D3-31B7-F86E-D4EB-3B18DC640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455580"/>
            <a:ext cx="2643517" cy="2991021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8896A268-81F9-DB9A-A8EF-735E9CCA2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8C4245-DCCD-C28A-E44A-08CECA61FB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6F15220-F18E-0050-D41F-0B9A27D320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</p:spPr>
        <p:txBody>
          <a:bodyPr/>
          <a:lstStyle/>
          <a:p>
            <a:r>
              <a:rPr lang="fr-FR" sz="4800" dirty="0"/>
              <a:t>Maigre</a:t>
            </a:r>
            <a:endParaRPr lang="fr-MA" sz="4800" dirty="0"/>
          </a:p>
        </p:txBody>
      </p:sp>
    </p:spTree>
    <p:extLst>
      <p:ext uri="{BB962C8B-B14F-4D97-AF65-F5344CB8AC3E}">
        <p14:creationId xmlns:p14="http://schemas.microsoft.com/office/powerpoint/2010/main" val="38060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5AE31-D219-05B5-8C32-A99B23281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6639DE-0E92-0CA1-9E16-35ADF98C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FBABF23-FF3E-23DE-A946-264359019E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B6C5B79-407D-942D-2467-9C91FCEC3A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Gros">
            <a:hlinkClick r:id="" action="ppaction://media"/>
            <a:extLst>
              <a:ext uri="{FF2B5EF4-FFF2-40B4-BE49-F238E27FC236}">
                <a16:creationId xmlns:a16="http://schemas.microsoft.com/office/drawing/2014/main" id="{C9B06ED0-56DD-8031-6B39-9CE806284B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000" y="2019207"/>
            <a:ext cx="7346197" cy="413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1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81341-AA3F-94E8-992F-6A0B4D261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131BB1-87FE-7EDE-5D96-AFB954F6B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455580"/>
            <a:ext cx="2643516" cy="2975509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BDF83F67-0A8C-EB5E-900A-2AB98A3B3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D867F1-F572-866A-6FF6-D3CF8F8708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E405756-2948-A4A9-5F2D-CC2039B3A1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</p:spPr>
        <p:txBody>
          <a:bodyPr/>
          <a:lstStyle/>
          <a:p>
            <a:r>
              <a:rPr lang="fr-FR" sz="4800" dirty="0"/>
              <a:t>Gros</a:t>
            </a:r>
            <a:endParaRPr lang="fr-MA" sz="4800" dirty="0"/>
          </a:p>
        </p:txBody>
      </p:sp>
    </p:spTree>
    <p:extLst>
      <p:ext uri="{BB962C8B-B14F-4D97-AF65-F5344CB8AC3E}">
        <p14:creationId xmlns:p14="http://schemas.microsoft.com/office/powerpoint/2010/main" val="334351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AA9C-E1B3-81EB-05DD-4CF51C574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BA51ACC-C1E9-FF5C-2BD9-D95FB69C5642}"/>
              </a:ext>
            </a:extLst>
          </p:cNvPr>
          <p:cNvSpPr/>
          <p:nvPr/>
        </p:nvSpPr>
        <p:spPr>
          <a:xfrm>
            <a:off x="1219117" y="2302420"/>
            <a:ext cx="6705766" cy="3325870"/>
          </a:xfrm>
          <a:prstGeom prst="roundRect">
            <a:avLst>
              <a:gd name="adj" fmla="val 15702"/>
            </a:avLst>
          </a:prstGeom>
          <a:solidFill>
            <a:srgbClr val="E2E9F6"/>
          </a:solidFill>
          <a:ln w="19050">
            <a:solidFill>
              <a:srgbClr val="424D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2B5C93C-CC54-FBE8-E34C-D33D5F93D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13590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Gros est le contraire de maigre.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22041A-7FC4-A789-AAD1-1264C13A8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0005E96-1719-78A0-C4F3-6139A367F960}"/>
              </a:ext>
            </a:extLst>
          </p:cNvPr>
          <p:cNvSpPr txBox="1"/>
          <p:nvPr/>
        </p:nvSpPr>
        <p:spPr>
          <a:xfrm>
            <a:off x="4098693" y="4501625"/>
            <a:ext cx="9842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≠</a:t>
            </a:r>
          </a:p>
        </p:txBody>
      </p:sp>
      <p:sp>
        <p:nvSpPr>
          <p:cNvPr id="21" name="Espace réservé du texte 14">
            <a:extLst>
              <a:ext uri="{FF2B5EF4-FFF2-40B4-BE49-F238E27FC236}">
                <a16:creationId xmlns:a16="http://schemas.microsoft.com/office/drawing/2014/main" id="{D794B82B-236F-21AD-45E1-A00144CCD4A7}"/>
              </a:ext>
            </a:extLst>
          </p:cNvPr>
          <p:cNvSpPr txBox="1">
            <a:spLocks/>
          </p:cNvSpPr>
          <p:nvPr/>
        </p:nvSpPr>
        <p:spPr>
          <a:xfrm>
            <a:off x="5418820" y="5517288"/>
            <a:ext cx="2060970" cy="409226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32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5E27464-F12A-B751-0222-5728ACBF00EB}"/>
              </a:ext>
            </a:extLst>
          </p:cNvPr>
          <p:cNvSpPr txBox="1">
            <a:spLocks/>
          </p:cNvSpPr>
          <p:nvPr/>
        </p:nvSpPr>
        <p:spPr>
          <a:xfrm>
            <a:off x="1701891" y="4866467"/>
            <a:ext cx="2060970" cy="409226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Gros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26238FD-7069-EFD2-B83D-A57F79A1EB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18820" y="4834293"/>
            <a:ext cx="2060970" cy="409226"/>
          </a:xfrm>
          <a:ln>
            <a:noFill/>
          </a:ln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Maigre</a:t>
            </a:r>
          </a:p>
        </p:txBody>
      </p:sp>
      <p:pic>
        <p:nvPicPr>
          <p:cNvPr id="3" name="Image 2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EFFA050-EA16-38D7-1D26-2DBEC833B19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E"/>
              </a:clrFrom>
              <a:clrTo>
                <a:srgbClr val="FD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4" t="12316" r="22261" b="24634"/>
          <a:stretch>
            <a:fillRect/>
          </a:stretch>
        </p:blipFill>
        <p:spPr>
          <a:xfrm>
            <a:off x="1891862" y="2822029"/>
            <a:ext cx="1466193" cy="1876096"/>
          </a:xfrm>
          <a:prstGeom prst="rect">
            <a:avLst/>
          </a:prstGeom>
        </p:spPr>
      </p:pic>
      <p:pic>
        <p:nvPicPr>
          <p:cNvPr id="4" name="Image 3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54B65AE-34F5-7862-0F5C-0044E3BECA7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9" t="12117" r="22036" b="20480"/>
          <a:stretch>
            <a:fillRect/>
          </a:stretch>
        </p:blipFill>
        <p:spPr>
          <a:xfrm>
            <a:off x="5746024" y="2695902"/>
            <a:ext cx="1572497" cy="200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9D045-35FE-6AB5-2EE5-F424CC4BF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8E328-7770-2A51-BE2F-F9275BD8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EA8FC34-988E-E4B7-FE4D-C176A72BC9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189A4EE-7973-9BBC-B21E-9EC0B13F0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sympa">
            <a:hlinkClick r:id="" action="ppaction://media"/>
            <a:extLst>
              <a:ext uri="{FF2B5EF4-FFF2-40B4-BE49-F238E27FC236}">
                <a16:creationId xmlns:a16="http://schemas.microsoft.com/office/drawing/2014/main" id="{AA403D1B-28E9-FCCF-263F-CE1846D25D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6621" y="1955949"/>
            <a:ext cx="7370758" cy="41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8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F792A-4731-D09D-F32B-9B51D5A4D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garçon, football, ciel, herbe&#10;&#10;Le contenu généré par l’IA peut être incorrect.">
            <a:extLst>
              <a:ext uri="{FF2B5EF4-FFF2-40B4-BE49-F238E27FC236}">
                <a16:creationId xmlns:a16="http://schemas.microsoft.com/office/drawing/2014/main" id="{DBD0218F-FA96-FC66-3136-405C14943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817" y="2460561"/>
            <a:ext cx="2622747" cy="2979835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5F95DB67-520D-0844-F30F-15132AF5B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EEF07EC-022E-9EE7-C946-319A2711B9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1384EB3-39E3-F8AE-DCDE-1FB9112A51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</p:spPr>
        <p:txBody>
          <a:bodyPr/>
          <a:lstStyle/>
          <a:p>
            <a:r>
              <a:rPr lang="fr-FR" sz="4400" dirty="0"/>
              <a:t>Sympa</a:t>
            </a:r>
            <a:endParaRPr lang="fr-MA" sz="4400" dirty="0"/>
          </a:p>
        </p:txBody>
      </p:sp>
    </p:spTree>
    <p:extLst>
      <p:ext uri="{BB962C8B-B14F-4D97-AF65-F5344CB8AC3E}">
        <p14:creationId xmlns:p14="http://schemas.microsoft.com/office/powerpoint/2010/main" val="12235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6F03F-47E3-4534-60CC-F118FE5F6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C3861D-9EE7-4BF7-B1BB-876F0A2C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5BBAFC5-0729-4560-2ED0-8A0EF73602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304BB20-C451-D5E8-FB47-ACBAE23EED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asser">
            <a:hlinkClick r:id="" action="ppaction://media"/>
            <a:extLst>
              <a:ext uri="{FF2B5EF4-FFF2-40B4-BE49-F238E27FC236}">
                <a16:creationId xmlns:a16="http://schemas.microsoft.com/office/drawing/2014/main" id="{413D8A12-F6F6-F0E5-5A0B-375CB74EC9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000" y="1918998"/>
            <a:ext cx="7641019" cy="429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0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8E633-79CE-3CB4-F496-96DCA0C14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fenêtre, chaussures, habits, Pantalons&#10;&#10;Le contenu généré par l’IA peut être incorrect.">
            <a:extLst>
              <a:ext uri="{FF2B5EF4-FFF2-40B4-BE49-F238E27FC236}">
                <a16:creationId xmlns:a16="http://schemas.microsoft.com/office/drawing/2014/main" id="{779AAB5E-0284-D6A3-37B8-CA0C1C557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8" y="2455580"/>
            <a:ext cx="2643516" cy="2991020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8CAACD3D-F213-8DA3-AE8A-705E83531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4C43E4C-C64F-035D-D9CB-E2AC55E415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2F47DCC-D7AF-DFF1-C578-1782DB6716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</p:spPr>
        <p:txBody>
          <a:bodyPr/>
          <a:lstStyle/>
          <a:p>
            <a:r>
              <a:rPr lang="fr-FR" dirty="0"/>
              <a:t>Méchant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12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1F864-FFDF-7DEE-4C54-C33744853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ECC6F2C-892C-564F-348B-5E453D1DE5A1}"/>
              </a:ext>
            </a:extLst>
          </p:cNvPr>
          <p:cNvSpPr/>
          <p:nvPr/>
        </p:nvSpPr>
        <p:spPr>
          <a:xfrm>
            <a:off x="1219117" y="2302420"/>
            <a:ext cx="6705766" cy="3325870"/>
          </a:xfrm>
          <a:prstGeom prst="roundRect">
            <a:avLst>
              <a:gd name="adj" fmla="val 15702"/>
            </a:avLst>
          </a:prstGeom>
          <a:solidFill>
            <a:srgbClr val="E2E9F6"/>
          </a:solidFill>
          <a:ln w="19050">
            <a:solidFill>
              <a:srgbClr val="424D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6C1130-94C3-DE1D-A50D-FC94F65C7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13590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Gentil est le contraire de méchant.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0515DF-E0D0-B88D-41A6-A8FE7F17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99F6F3-0759-3172-737E-B62ABDABFBD3}"/>
              </a:ext>
            </a:extLst>
          </p:cNvPr>
          <p:cNvSpPr txBox="1"/>
          <p:nvPr/>
        </p:nvSpPr>
        <p:spPr>
          <a:xfrm>
            <a:off x="4098693" y="4501625"/>
            <a:ext cx="9842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≠</a:t>
            </a:r>
          </a:p>
        </p:txBody>
      </p:sp>
      <p:sp>
        <p:nvSpPr>
          <p:cNvPr id="21" name="Espace réservé du texte 14">
            <a:extLst>
              <a:ext uri="{FF2B5EF4-FFF2-40B4-BE49-F238E27FC236}">
                <a16:creationId xmlns:a16="http://schemas.microsoft.com/office/drawing/2014/main" id="{72FA2EB0-81F8-124D-7BF6-E93C9FF1470B}"/>
              </a:ext>
            </a:extLst>
          </p:cNvPr>
          <p:cNvSpPr txBox="1">
            <a:spLocks/>
          </p:cNvSpPr>
          <p:nvPr/>
        </p:nvSpPr>
        <p:spPr>
          <a:xfrm>
            <a:off x="5418820" y="5517288"/>
            <a:ext cx="2060970" cy="409226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32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8677F46D-EB20-1531-C12F-48166C6882E0}"/>
              </a:ext>
            </a:extLst>
          </p:cNvPr>
          <p:cNvSpPr txBox="1">
            <a:spLocks/>
          </p:cNvSpPr>
          <p:nvPr/>
        </p:nvSpPr>
        <p:spPr>
          <a:xfrm>
            <a:off x="1701891" y="4866467"/>
            <a:ext cx="2060970" cy="409226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Gentil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A2B1E4A-FF4A-A382-926E-C86A4650005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18820" y="4834293"/>
            <a:ext cx="2060970" cy="409226"/>
          </a:xfrm>
          <a:ln>
            <a:noFill/>
          </a:ln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Méchant</a:t>
            </a:r>
          </a:p>
        </p:txBody>
      </p:sp>
      <p:pic>
        <p:nvPicPr>
          <p:cNvPr id="6" name="Image 5" descr="Une image contenant fenêtre, chaussures, habits, Pantalons&#10;&#10;Le contenu généré par l’IA peut être incorrect.">
            <a:extLst>
              <a:ext uri="{FF2B5EF4-FFF2-40B4-BE49-F238E27FC236}">
                <a16:creationId xmlns:a16="http://schemas.microsoft.com/office/drawing/2014/main" id="{810FE910-C34E-16DC-FC19-01EB318A2C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9617" r="11083" b="19395"/>
          <a:stretch>
            <a:fillRect/>
          </a:stretch>
        </p:blipFill>
        <p:spPr>
          <a:xfrm>
            <a:off x="5571094" y="2695943"/>
            <a:ext cx="1756421" cy="1864581"/>
          </a:xfrm>
          <a:prstGeom prst="rect">
            <a:avLst/>
          </a:prstGeom>
        </p:spPr>
      </p:pic>
      <p:pic>
        <p:nvPicPr>
          <p:cNvPr id="7" name="Image 6" descr="Une image contenant Cabinet, intérieur, tiroir, habits&#10;&#10;Le contenu généré par l’IA peut être incorrect.">
            <a:extLst>
              <a:ext uri="{FF2B5EF4-FFF2-40B4-BE49-F238E27FC236}">
                <a16:creationId xmlns:a16="http://schemas.microsoft.com/office/drawing/2014/main" id="{78D92682-7D8C-1A9A-DB5B-4990E7B2A7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9" t="7339" r="13668" b="19715"/>
          <a:stretch>
            <a:fillRect/>
          </a:stretch>
        </p:blipFill>
        <p:spPr>
          <a:xfrm>
            <a:off x="1920811" y="2837095"/>
            <a:ext cx="1580514" cy="166453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7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1DE1E-0B7D-7BA9-AFAE-D3513D3D1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9018D0-5ACF-374D-BFC0-AABE1AEB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7DD8658-6E14-7237-1C22-CA0F3D758E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5A83FC-A3DE-82B5-0C89-90236558E0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946A347-7714-EB67-43FA-ED9A91B2BDA2}"/>
              </a:ext>
            </a:extLst>
          </p:cNvPr>
          <p:cNvSpPr txBox="1"/>
          <p:nvPr/>
        </p:nvSpPr>
        <p:spPr>
          <a:xfrm>
            <a:off x="3750906" y="2920482"/>
            <a:ext cx="201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Vidéo de:</a:t>
            </a:r>
          </a:p>
          <a:p>
            <a:pPr algn="ctr"/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Depuis longtemps</a:t>
            </a:r>
            <a:endParaRPr lang="fr-MA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5" name="Depuis longtemps">
            <a:hlinkClick r:id="" action="ppaction://media"/>
            <a:extLst>
              <a:ext uri="{FF2B5EF4-FFF2-40B4-BE49-F238E27FC236}">
                <a16:creationId xmlns:a16="http://schemas.microsoft.com/office/drawing/2014/main" id="{886094BD-A4D0-2DEE-CA98-EFDEAD31E4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8719" y="1903621"/>
            <a:ext cx="7551683" cy="424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91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70C8E-DF87-9985-54B0-C5A32735C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meubles, habits, peinture, chaise&#10;&#10;Le contenu généré par l’IA peut être incorrect.">
            <a:extLst>
              <a:ext uri="{FF2B5EF4-FFF2-40B4-BE49-F238E27FC236}">
                <a16:creationId xmlns:a16="http://schemas.microsoft.com/office/drawing/2014/main" id="{27F0F50E-F2B7-9296-05E9-10ED21354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6" y="2455580"/>
            <a:ext cx="2643517" cy="3006535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16CCF164-A355-2517-638E-B74251B7A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1685CA-E987-B6D8-2ADD-A376748558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F4E09524-02AB-CBFD-76CF-C13C4F7464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0211" y="2715208"/>
            <a:ext cx="3964719" cy="1586204"/>
          </a:xfrm>
        </p:spPr>
        <p:txBody>
          <a:bodyPr/>
          <a:lstStyle/>
          <a:p>
            <a:r>
              <a:rPr lang="fr-FR" dirty="0"/>
              <a:t>Depuis longtemps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549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00AC6-C6E5-6C2D-6C2E-6E1377625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jolie">
            <a:hlinkClick r:id="" action="ppaction://media"/>
            <a:extLst>
              <a:ext uri="{FF2B5EF4-FFF2-40B4-BE49-F238E27FC236}">
                <a16:creationId xmlns:a16="http://schemas.microsoft.com/office/drawing/2014/main" id="{7CDBAC7D-E965-19AA-C228-01479BC23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3532" y="1890639"/>
            <a:ext cx="7719461" cy="434219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E03659E-6CE5-38D9-454F-CE36BC01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fr-MA" b="0" i="1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Lecture de la vidéo.</a:t>
            </a:r>
            <a:endParaRPr lang="fr-FR" dirty="0"/>
          </a:p>
        </p:txBody>
      </p:sp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732CB8F5-7B11-89CC-0581-17D0A0741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1863575-187E-5ACD-BD5C-A7D7549B8D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1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3C8DC-6F67-C0F5-FBCF-CA0B685B4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vase, fleur, Art floral, Fleurs coupées&#10;&#10;Le contenu généré par l’IA peut être incorrect.">
            <a:extLst>
              <a:ext uri="{FF2B5EF4-FFF2-40B4-BE49-F238E27FC236}">
                <a16:creationId xmlns:a16="http://schemas.microsoft.com/office/drawing/2014/main" id="{3DED5A62-F22B-04C6-1241-146443ED6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455580"/>
            <a:ext cx="2654554" cy="2984817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44538AF2-0F7F-937A-54A8-8A49CEC8C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E9EA2D-F4B6-2973-E858-5030B202DF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5AE34576-FFB2-29BF-7F60-AE71DE9E1B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0211" y="2715208"/>
            <a:ext cx="3964719" cy="1586204"/>
          </a:xfrm>
        </p:spPr>
        <p:txBody>
          <a:bodyPr/>
          <a:lstStyle/>
          <a:p>
            <a:r>
              <a:rPr lang="fr-FR" dirty="0"/>
              <a:t>Joli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13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B20AD-DC6D-C2AF-51B7-20376D398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53">
            <a:extLst>
              <a:ext uri="{FF2B5EF4-FFF2-40B4-BE49-F238E27FC236}">
                <a16:creationId xmlns:a16="http://schemas.microsoft.com/office/drawing/2014/main" id="{B433F7CF-BBFC-36F8-FCE3-7B8DD894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51" name="Espace réservé pour une image  5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D9412AE-1022-8EEC-F4BC-6904C6FA30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7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C0DA6054-FBFD-C590-D5A0-CD3E572D3318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1789"/>
          <a:stretch>
            <a:fillRect/>
          </a:stretch>
        </p:blipFill>
        <p:spPr>
          <a:xfrm>
            <a:off x="1405746" y="2156059"/>
            <a:ext cx="2078341" cy="3628724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41F62D-9F8C-511E-567A-6A41B47D8D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6_P1_W3_Recap_02">
            <a:hlinkClick r:id="" action="ppaction://media"/>
            <a:extLst>
              <a:ext uri="{FF2B5EF4-FFF2-40B4-BE49-F238E27FC236}">
                <a16:creationId xmlns:a16="http://schemas.microsoft.com/office/drawing/2014/main" id="{AEA6F24C-937C-97F4-D8F7-9DB418BA132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28965" r="29138" b="1588"/>
          <a:stretch>
            <a:fillRect/>
          </a:stretch>
        </p:blipFill>
        <p:spPr>
          <a:xfrm>
            <a:off x="4235282" y="1669932"/>
            <a:ext cx="3253339" cy="429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4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9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899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998" y="765624"/>
            <a:ext cx="703811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Maigre- Sympa- Gros- Méchant - Depuis longtemps – Joli.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0410" y="3585216"/>
            <a:ext cx="2025024" cy="360000"/>
          </a:xfrm>
        </p:spPr>
        <p:txBody>
          <a:bodyPr/>
          <a:lstStyle/>
          <a:p>
            <a:r>
              <a:rPr lang="fr-FR" dirty="0"/>
              <a:t>Maigre</a:t>
            </a:r>
            <a:endParaRPr lang="fr-MA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879111" y="5693709"/>
            <a:ext cx="1800000" cy="360000"/>
          </a:xfrm>
        </p:spPr>
        <p:txBody>
          <a:bodyPr/>
          <a:lstStyle/>
          <a:p>
            <a:r>
              <a:rPr lang="fr-FR" dirty="0"/>
              <a:t>Joli</a:t>
            </a:r>
            <a:endParaRPr lang="fr-MA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37090" y="3585216"/>
            <a:ext cx="2682494" cy="360000"/>
          </a:xfrm>
        </p:spPr>
        <p:txBody>
          <a:bodyPr/>
          <a:lstStyle/>
          <a:p>
            <a:r>
              <a:rPr lang="fr-FR" dirty="0"/>
              <a:t>Sympa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1571" y="5727719"/>
            <a:ext cx="2025024" cy="291980"/>
          </a:xfrm>
        </p:spPr>
        <p:txBody>
          <a:bodyPr/>
          <a:lstStyle/>
          <a:p>
            <a:r>
              <a:rPr lang="fr-FR" dirty="0"/>
              <a:t>Méchant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665267" y="573237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Depuis longtemps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5412" y="358521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Gros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BBA4046-3F38-1A16-B559-992A34574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39" y="1884920"/>
            <a:ext cx="1402172" cy="1578267"/>
          </a:xfrm>
          <a:prstGeom prst="rect">
            <a:avLst/>
          </a:prstGeom>
        </p:spPr>
      </p:pic>
      <p:pic>
        <p:nvPicPr>
          <p:cNvPr id="12" name="Image 11" descr="Une image contenant vase, fleur, Art floral, Fleurs coupées&#10;&#10;Le contenu généré par l’IA peut être incorrect.">
            <a:extLst>
              <a:ext uri="{FF2B5EF4-FFF2-40B4-BE49-F238E27FC236}">
                <a16:creationId xmlns:a16="http://schemas.microsoft.com/office/drawing/2014/main" id="{6D989050-BB23-4BC6-60E5-9A61F20449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38" y="4067245"/>
            <a:ext cx="1426107" cy="1603534"/>
          </a:xfrm>
          <a:prstGeom prst="rect">
            <a:avLst/>
          </a:prstGeom>
        </p:spPr>
      </p:pic>
      <p:pic>
        <p:nvPicPr>
          <p:cNvPr id="13" name="Image 12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A2CE32-50A4-889A-A50F-3B3FBE95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812" y="1884920"/>
            <a:ext cx="1364685" cy="1544080"/>
          </a:xfrm>
          <a:prstGeom prst="rect">
            <a:avLst/>
          </a:prstGeom>
        </p:spPr>
      </p:pic>
      <p:pic>
        <p:nvPicPr>
          <p:cNvPr id="14" name="Image 13" descr="Une image contenant fenêtre, chaussures, habits, Pantalons&#10;&#10;Le contenu généré par l’IA peut être incorrect.">
            <a:extLst>
              <a:ext uri="{FF2B5EF4-FFF2-40B4-BE49-F238E27FC236}">
                <a16:creationId xmlns:a16="http://schemas.microsoft.com/office/drawing/2014/main" id="{C41683B6-2512-F0DC-77F1-E0E0328D04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295" y="4101432"/>
            <a:ext cx="1305202" cy="1476778"/>
          </a:xfrm>
          <a:prstGeom prst="rect">
            <a:avLst/>
          </a:prstGeom>
        </p:spPr>
      </p:pic>
      <p:pic>
        <p:nvPicPr>
          <p:cNvPr id="16" name="Image 15" descr="Une image contenant garçon, football, ciel, herbe&#10;&#10;Le contenu généré par l’IA peut être incorrect.">
            <a:extLst>
              <a:ext uri="{FF2B5EF4-FFF2-40B4-BE49-F238E27FC236}">
                <a16:creationId xmlns:a16="http://schemas.microsoft.com/office/drawing/2014/main" id="{CEB99B8D-397D-D139-4FF2-2B00429EB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960" y="1884920"/>
            <a:ext cx="1362079" cy="1547527"/>
          </a:xfrm>
          <a:prstGeom prst="rect">
            <a:avLst/>
          </a:prstGeom>
        </p:spPr>
      </p:pic>
      <p:pic>
        <p:nvPicPr>
          <p:cNvPr id="17" name="Image 16" descr="Une image contenant meubles, habits, peinture, chaise&#10;&#10;Le contenu généré par l’IA peut être incorrect.">
            <a:extLst>
              <a:ext uri="{FF2B5EF4-FFF2-40B4-BE49-F238E27FC236}">
                <a16:creationId xmlns:a16="http://schemas.microsoft.com/office/drawing/2014/main" id="{034A2F86-49BF-F42A-D530-DF007119BE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666" y="4101432"/>
            <a:ext cx="1305202" cy="148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Gentil».</a:t>
            </a:r>
            <a:endParaRPr lang="fr-MA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DA6128-BFDB-41CB-8AF7-D7C02B675E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04AB6E4A-BAAA-AE9E-052D-5A51916E5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08E4D8-D7FB-05E3-06BC-96F33CF42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30A4B63-0558-B4A5-9784-C0F785F60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</p:spPr>
      </p:pic>
      <p:pic>
        <p:nvPicPr>
          <p:cNvPr id="3" name="Image 2" descr="Une image contenant Cabinet, intérieur, tiroir, habits&#10;&#10;Le contenu généré par l’IA peut être incorrect.">
            <a:extLst>
              <a:ext uri="{FF2B5EF4-FFF2-40B4-BE49-F238E27FC236}">
                <a16:creationId xmlns:a16="http://schemas.microsoft.com/office/drawing/2014/main" id="{15637706-6AB6-578A-80BF-7C839737AF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914" y="1996556"/>
            <a:ext cx="1745676" cy="1964912"/>
          </a:xfrm>
          <a:prstGeom prst="rect">
            <a:avLst/>
          </a:prstGeom>
        </p:spPr>
      </p:pic>
      <p:pic>
        <p:nvPicPr>
          <p:cNvPr id="7" name="Image 6" descr="Une image contenant chaussures, sport, personne, garçon&#10;&#10;Le contenu généré par l’IA peut être incorrect.">
            <a:extLst>
              <a:ext uri="{FF2B5EF4-FFF2-40B4-BE49-F238E27FC236}">
                <a16:creationId xmlns:a16="http://schemas.microsoft.com/office/drawing/2014/main" id="{4601503B-8927-00F5-2A7B-325EEDBAEF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474" y="1996556"/>
            <a:ext cx="1745676" cy="1983350"/>
          </a:xfrm>
          <a:prstGeom prst="rect">
            <a:avLst/>
          </a:prstGeom>
        </p:spPr>
      </p:pic>
      <p:pic>
        <p:nvPicPr>
          <p:cNvPr id="8" name="Image 7" descr="Une image contenant Véhicule terrestre, véhicul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0E39BF80-DD84-8821-CD28-242D093A73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44" y="1996556"/>
            <a:ext cx="1733066" cy="196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9617C-94F9-2073-9B40-437D64480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C8CC974-484A-C0F7-E476-1E29827FE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Grand ».</a:t>
            </a:r>
            <a:endParaRPr lang="fr-MA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1EF6A7-FAD1-2C28-E853-0CC30E23D6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28C906AA-FBA7-297E-FA85-70ABDE55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A530B6-4520-C7F8-2EDC-2D21C5945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0F2737-30C2-0B30-96DB-D924174A8D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</p:spPr>
      </p:pic>
      <p:pic>
        <p:nvPicPr>
          <p:cNvPr id="7" name="Image 6" descr="Une image contenant chaussures, sport, personne, garçon&#10;&#10;Le contenu généré par l’IA peut être incorrect.">
            <a:extLst>
              <a:ext uri="{FF2B5EF4-FFF2-40B4-BE49-F238E27FC236}">
                <a16:creationId xmlns:a16="http://schemas.microsoft.com/office/drawing/2014/main" id="{7737241F-E554-B1B7-1552-6DA019F01A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474" y="1996556"/>
            <a:ext cx="1745676" cy="1983350"/>
          </a:xfrm>
          <a:prstGeom prst="rect">
            <a:avLst/>
          </a:prstGeom>
        </p:spPr>
      </p:pic>
      <p:pic>
        <p:nvPicPr>
          <p:cNvPr id="8" name="Image 7" descr="Une image contenant Véhicule terrestre, véhicul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5B43E2EB-D9F6-48E2-7F77-0D1AEA9943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768" y="2019019"/>
            <a:ext cx="1733066" cy="1960887"/>
          </a:xfrm>
          <a:prstGeom prst="rect">
            <a:avLst/>
          </a:prstGeom>
        </p:spPr>
      </p:pic>
      <p:pic>
        <p:nvPicPr>
          <p:cNvPr id="2" name="Image 1" descr="Une image contenant chaussures, habits, poupée, jouet&#10;&#10;Le contenu généré par l’IA peut être incorrect.">
            <a:extLst>
              <a:ext uri="{FF2B5EF4-FFF2-40B4-BE49-F238E27FC236}">
                <a16:creationId xmlns:a16="http://schemas.microsoft.com/office/drawing/2014/main" id="{E726A887-E9B4-4E81-6BFD-AE07D4E056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791" y="1996556"/>
            <a:ext cx="1733065" cy="195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DE9B6-A3D9-F28E-230D-9761971A3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48B1E26-F838-55F1-D046-A8CB033B7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Poli ».</a:t>
            </a:r>
            <a:endParaRPr lang="fr-MA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ACA5FC8-271A-54AC-C94F-9E9BAF2D5A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394E6FF6-F3DF-89AE-B5DC-D7BC5C421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E98C4C-EAE1-EE90-46C0-C3204AC6E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6F090-81C8-C1A3-437E-74A97E8907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</p:spPr>
      </p:pic>
      <p:pic>
        <p:nvPicPr>
          <p:cNvPr id="8" name="Image 7" descr="Une image contenant Véhicule terrestre, véhicul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15953B3D-945F-FA05-DD42-9942EB8901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44" y="1996556"/>
            <a:ext cx="1733066" cy="1960887"/>
          </a:xfrm>
          <a:prstGeom prst="rect">
            <a:avLst/>
          </a:prstGeom>
        </p:spPr>
      </p:pic>
      <p:pic>
        <p:nvPicPr>
          <p:cNvPr id="2" name="Image 1" descr="Une image contenant chaussures, habits, poupée, jouet&#10;&#10;Le contenu généré par l’IA peut être incorrect.">
            <a:extLst>
              <a:ext uri="{FF2B5EF4-FFF2-40B4-BE49-F238E27FC236}">
                <a16:creationId xmlns:a16="http://schemas.microsoft.com/office/drawing/2014/main" id="{4CB29491-19B1-EC71-CE9B-D5E5465B1B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684" y="1996556"/>
            <a:ext cx="1736670" cy="1960887"/>
          </a:xfrm>
          <a:prstGeom prst="rect">
            <a:avLst/>
          </a:prstGeom>
        </p:spPr>
      </p:pic>
      <p:pic>
        <p:nvPicPr>
          <p:cNvPr id="6" name="Image 5" descr="Une image contenant dessin humoristique, Visage humain, poupée, bâtiment&#10;&#10;Le contenu généré par l’IA peut être incorrect.">
            <a:extLst>
              <a:ext uri="{FF2B5EF4-FFF2-40B4-BE49-F238E27FC236}">
                <a16:creationId xmlns:a16="http://schemas.microsoft.com/office/drawing/2014/main" id="{84F463A2-01D5-8DAB-19C3-A2C3084B0C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664" y="1996556"/>
            <a:ext cx="1733066" cy="195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0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8F70E-A1C6-2F58-9A97-0F7E954F8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DA2426E-81A4-285F-F289-6FDB501EB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Le voisin ».</a:t>
            </a:r>
            <a:endParaRPr lang="fr-MA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F72367-1FAA-8495-4138-6B9B7C3A58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C769EFC8-58CB-4309-7720-0B1DFD837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2696BB-11F2-EA65-8F14-CFFA72E101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E8946D3-5FE0-41FF-9E2F-145149099B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</p:spPr>
      </p:pic>
      <p:pic>
        <p:nvPicPr>
          <p:cNvPr id="2" name="Image 1" descr="Une image contenant chaussures, habits, poupée, jouet&#10;&#10;Le contenu généré par l’IA peut être incorrect.">
            <a:extLst>
              <a:ext uri="{FF2B5EF4-FFF2-40B4-BE49-F238E27FC236}">
                <a16:creationId xmlns:a16="http://schemas.microsoft.com/office/drawing/2014/main" id="{E83E3F18-090D-D47D-CD12-7332D7A913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19" y="1998590"/>
            <a:ext cx="1736670" cy="1960887"/>
          </a:xfrm>
          <a:prstGeom prst="rect">
            <a:avLst/>
          </a:prstGeom>
        </p:spPr>
      </p:pic>
      <p:pic>
        <p:nvPicPr>
          <p:cNvPr id="6" name="Image 5" descr="Une image contenant dessin humoristique, Visage humain, poupée, bâtiment&#10;&#10;Le contenu généré par l’IA peut être incorrect.">
            <a:extLst>
              <a:ext uri="{FF2B5EF4-FFF2-40B4-BE49-F238E27FC236}">
                <a16:creationId xmlns:a16="http://schemas.microsoft.com/office/drawing/2014/main" id="{9230D109-5341-CC09-F9C9-34BAFF3B97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789" y="2000625"/>
            <a:ext cx="1733066" cy="1956818"/>
          </a:xfrm>
          <a:prstGeom prst="rect">
            <a:avLst/>
          </a:prstGeom>
        </p:spPr>
      </p:pic>
      <p:pic>
        <p:nvPicPr>
          <p:cNvPr id="3" name="Image 2" descr="Une image contenant vase, fleur, Art floral, Fleurs coupées&#10;&#10;Le contenu généré par l’IA peut être incorrect.">
            <a:extLst>
              <a:ext uri="{FF2B5EF4-FFF2-40B4-BE49-F238E27FC236}">
                <a16:creationId xmlns:a16="http://schemas.microsoft.com/office/drawing/2014/main" id="{4AF08E51-F50A-C61A-DDFE-2CE86BE70C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849" y="2000625"/>
            <a:ext cx="1740301" cy="195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7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2F821DC-B937-C71C-B0B0-64A2929E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Rangez vos ardoises. </a:t>
            </a:r>
          </a:p>
        </p:txBody>
      </p:sp>
      <p:pic>
        <p:nvPicPr>
          <p:cNvPr id="5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EA5AE726-A95F-6406-75FA-F0F5EA6946C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E1C43A7-A06B-D161-66E3-92AE4BB49A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831030-0A36-E6DD-5211-B4BA867BDC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Montrer une image à nommer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1F200E-B51D-46B0-B540-B3CCAD989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4" name="Image 3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AE46E64-A2D3-2561-587B-2440AAACC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41" y="2646301"/>
            <a:ext cx="1821051" cy="2060438"/>
          </a:xfrm>
          <a:prstGeom prst="rect">
            <a:avLst/>
          </a:prstGeom>
        </p:spPr>
      </p:pic>
      <p:pic>
        <p:nvPicPr>
          <p:cNvPr id="5" name="Image 4" descr="Une image contenant fenêtre, chaussures, habits, Pantalons&#10;&#10;Le contenu généré par l’IA peut être incorrect.">
            <a:extLst>
              <a:ext uri="{FF2B5EF4-FFF2-40B4-BE49-F238E27FC236}">
                <a16:creationId xmlns:a16="http://schemas.microsoft.com/office/drawing/2014/main" id="{B69E2551-9BF4-C55D-2CAB-6D4DE12E5E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591" y="2637751"/>
            <a:ext cx="1821051" cy="2060438"/>
          </a:xfrm>
          <a:prstGeom prst="rect">
            <a:avLst/>
          </a:prstGeom>
        </p:spPr>
      </p:pic>
      <p:pic>
        <p:nvPicPr>
          <p:cNvPr id="7" name="Image 6" descr="Une image contenant garçon, football, ciel, herbe&#10;&#10;Le contenu généré par l’IA peut être incorrect.">
            <a:extLst>
              <a:ext uri="{FF2B5EF4-FFF2-40B4-BE49-F238E27FC236}">
                <a16:creationId xmlns:a16="http://schemas.microsoft.com/office/drawing/2014/main" id="{0FB8F71E-3F82-A88F-5AA5-22F8DC387B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716" y="2646301"/>
            <a:ext cx="1821051" cy="2068988"/>
          </a:xfrm>
          <a:prstGeom prst="rect">
            <a:avLst/>
          </a:prstGeom>
        </p:spPr>
      </p:pic>
      <p:pic>
        <p:nvPicPr>
          <p:cNvPr id="9" name="Image 8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E4CAB1-C747-2B65-A21C-E80426A42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33" y="2475969"/>
            <a:ext cx="2251982" cy="252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3508A-B553-3A5A-D8A1-100C3EA78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2F7C6-889E-F4B8-45D4-C71E9EB4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Montrer une image à nommer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7AFB4B-09C4-C1E4-E21F-7628E6139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70786A-F3EE-3426-A8BA-0EE48EED1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40" y="2637751"/>
            <a:ext cx="1821051" cy="2049752"/>
          </a:xfrm>
          <a:prstGeom prst="rect">
            <a:avLst/>
          </a:prstGeom>
        </p:spPr>
      </p:pic>
      <p:pic>
        <p:nvPicPr>
          <p:cNvPr id="4" name="Image 3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FE0BC0-9781-3A78-D0D3-A7039DAC2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603" y="2646301"/>
            <a:ext cx="1821051" cy="2060438"/>
          </a:xfrm>
          <a:prstGeom prst="rect">
            <a:avLst/>
          </a:prstGeom>
        </p:spPr>
      </p:pic>
      <p:pic>
        <p:nvPicPr>
          <p:cNvPr id="7" name="Image 6" descr="Une image contenant garçon, football, ciel, herbe&#10;&#10;Le contenu généré par l’IA peut être incorrect.">
            <a:extLst>
              <a:ext uri="{FF2B5EF4-FFF2-40B4-BE49-F238E27FC236}">
                <a16:creationId xmlns:a16="http://schemas.microsoft.com/office/drawing/2014/main" id="{102ABEB1-3524-F14F-E8FF-E9AB1D9D24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478" y="2646301"/>
            <a:ext cx="1821051" cy="2068988"/>
          </a:xfrm>
          <a:prstGeom prst="rect">
            <a:avLst/>
          </a:prstGeom>
        </p:spPr>
      </p:pic>
      <p:pic>
        <p:nvPicPr>
          <p:cNvPr id="9" name="Image 8" descr="Une image contenant fenêtre, habits, chaussures, Pantalons&#10;&#10;Le contenu généré par l’IA peut être incorrect.">
            <a:extLst>
              <a:ext uri="{FF2B5EF4-FFF2-40B4-BE49-F238E27FC236}">
                <a16:creationId xmlns:a16="http://schemas.microsoft.com/office/drawing/2014/main" id="{6C92EB7B-ACB0-E2C5-A871-A14F55CCE3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627" y="2438463"/>
            <a:ext cx="2386617" cy="269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2AC1F-64B1-FC73-92D2-4ACA575D5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588407-57C8-E7CD-56D1-7923A511C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Montrer une image à nommer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C380F0-664B-516A-AC9D-D185116FF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85ACAA2-2CC7-ABD9-D522-632A10218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4" y="2637751"/>
            <a:ext cx="1821051" cy="2049752"/>
          </a:xfrm>
          <a:prstGeom prst="rect">
            <a:avLst/>
          </a:prstGeom>
        </p:spPr>
      </p:pic>
      <p:pic>
        <p:nvPicPr>
          <p:cNvPr id="4" name="Image 3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F4D563-782F-3631-E089-1D985902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607" y="2646301"/>
            <a:ext cx="1821051" cy="2060438"/>
          </a:xfrm>
          <a:prstGeom prst="rect">
            <a:avLst/>
          </a:prstGeom>
        </p:spPr>
      </p:pic>
      <p:pic>
        <p:nvPicPr>
          <p:cNvPr id="5" name="Image 4" descr="Une image contenant fenêtre, chaussures, habits, Pantalons&#10;&#10;Le contenu généré par l’IA peut être incorrect.">
            <a:extLst>
              <a:ext uri="{FF2B5EF4-FFF2-40B4-BE49-F238E27FC236}">
                <a16:creationId xmlns:a16="http://schemas.microsoft.com/office/drawing/2014/main" id="{13A1D735-95EF-B998-8DE0-062D7C0DD8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973" y="2637751"/>
            <a:ext cx="1821051" cy="2060438"/>
          </a:xfrm>
          <a:prstGeom prst="rect">
            <a:avLst/>
          </a:prstGeom>
        </p:spPr>
      </p:pic>
      <p:pic>
        <p:nvPicPr>
          <p:cNvPr id="9" name="Image 8" descr="Une image contenant garçon, ciel, football, herbe&#10;&#10;Le contenu généré par l’IA peut être incorrect.">
            <a:extLst>
              <a:ext uri="{FF2B5EF4-FFF2-40B4-BE49-F238E27FC236}">
                <a16:creationId xmlns:a16="http://schemas.microsoft.com/office/drawing/2014/main" id="{F0A7B7D5-7259-3905-2E32-C391C02F8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37" y="2352184"/>
            <a:ext cx="2340942" cy="26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9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3CFD5-7491-C836-507D-08E8B673E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274DC-66C4-E4A7-75F8-24AF65D60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Montrer une image à nommer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F259F5-8558-3135-BEE0-7362A0A01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4436111-C421-36A7-2F8A-4E0B6FC81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3" y="2637751"/>
            <a:ext cx="1821051" cy="2049752"/>
          </a:xfrm>
          <a:prstGeom prst="rect">
            <a:avLst/>
          </a:prstGeom>
        </p:spPr>
      </p:pic>
      <p:pic>
        <p:nvPicPr>
          <p:cNvPr id="5" name="Image 4" descr="Une image contenant fenêtre, chaussures, habits, Pantalons&#10;&#10;Le contenu généré par l’IA peut être incorrect.">
            <a:extLst>
              <a:ext uri="{FF2B5EF4-FFF2-40B4-BE49-F238E27FC236}">
                <a16:creationId xmlns:a16="http://schemas.microsoft.com/office/drawing/2014/main" id="{A7D1AD87-4D74-8BE2-551B-29AAE15CA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676" y="2637751"/>
            <a:ext cx="1821051" cy="2060438"/>
          </a:xfrm>
          <a:prstGeom prst="rect">
            <a:avLst/>
          </a:prstGeom>
        </p:spPr>
      </p:pic>
      <p:pic>
        <p:nvPicPr>
          <p:cNvPr id="7" name="Image 6" descr="Une image contenant garçon, football, ciel, herbe&#10;&#10;Le contenu généré par l’IA peut être incorrect.">
            <a:extLst>
              <a:ext uri="{FF2B5EF4-FFF2-40B4-BE49-F238E27FC236}">
                <a16:creationId xmlns:a16="http://schemas.microsoft.com/office/drawing/2014/main" id="{908CE5AA-A8F9-4DC6-E34D-1DBA2AD7F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737" y="2646301"/>
            <a:ext cx="1821051" cy="2068988"/>
          </a:xfrm>
          <a:prstGeom prst="rect">
            <a:avLst/>
          </a:prstGeom>
        </p:spPr>
      </p:pic>
      <p:pic>
        <p:nvPicPr>
          <p:cNvPr id="9" name="Image 8" descr="Une image contenant chaussures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1D28BA-6BDF-959B-A3EB-C96720BC65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150" y="2338328"/>
            <a:ext cx="2426639" cy="27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8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Exploitation du vocabulaire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Description de la scène. </a:t>
            </a:r>
          </a:p>
        </p:txBody>
      </p:sp>
      <p:sp>
        <p:nvSpPr>
          <p:cNvPr id="7" name="Espace réservé du texte 10">
            <a:extLst>
              <a:ext uri="{FF2B5EF4-FFF2-40B4-BE49-F238E27FC236}">
                <a16:creationId xmlns:a16="http://schemas.microsoft.com/office/drawing/2014/main" id="{28A16914-996F-1B07-76A9-45F38CE6E2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126261" cy="756000"/>
          </a:xfrm>
        </p:spPr>
        <p:txBody>
          <a:bodyPr/>
          <a:lstStyle/>
          <a:p>
            <a:pPr>
              <a:defRPr/>
            </a:pPr>
            <a:r>
              <a:rPr lang="fr-FR" dirty="0"/>
              <a:t>Le voisin - Connaître - Grand  - Gentil - Rencontrer- Poli </a:t>
            </a:r>
          </a:p>
          <a:p>
            <a:pPr>
              <a:defRPr/>
            </a:pPr>
            <a:r>
              <a:rPr lang="fr-FR" dirty="0"/>
              <a:t>Maigre - Sympa - Gros - Méchant - Depuis longtemps- Joli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cette scène pendant 30 secondes. Il y a des images déjà vues aujourd’hui.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776D54-42BD-32FC-649A-C5B68AC6C6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2" t="6381" r="4356" b="7277"/>
          <a:stretch>
            <a:fillRect/>
          </a:stretch>
        </p:blipFill>
        <p:spPr>
          <a:xfrm>
            <a:off x="1923393" y="2238703"/>
            <a:ext cx="5060731" cy="356300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188FB-A6A3-F74B-ADBD-72630757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170AAC7-6ED3-3A7B-9EF9-850B4ECD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va nous montrer comment décrire l’image. Soyez attentifs !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C39E03-07B8-AFDD-B036-77C212199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7377E3-8CBE-94D0-31A7-B16F9EAC5B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211"/>
          <a:stretch>
            <a:fillRect/>
          </a:stretch>
        </p:blipFill>
        <p:spPr>
          <a:xfrm>
            <a:off x="692153" y="2175481"/>
            <a:ext cx="2142431" cy="409032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AB72D2-0509-F61A-2AF3-7F1E538A58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82" t="6381" r="4356" b="7277"/>
          <a:stretch>
            <a:fillRect/>
          </a:stretch>
        </p:blipFill>
        <p:spPr>
          <a:xfrm>
            <a:off x="2581634" y="2439137"/>
            <a:ext cx="5060731" cy="356300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6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je vais vous dire....">
            <a:hlinkClick r:id="" action="ppaction://media"/>
            <a:extLst>
              <a:ext uri="{FF2B5EF4-FFF2-40B4-BE49-F238E27FC236}">
                <a16:creationId xmlns:a16="http://schemas.microsoft.com/office/drawing/2014/main" id="{072DB354-8DC0-9681-2878-1F8C3193CB4F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763"/>
          <a:stretch>
            <a:fillRect/>
          </a:stretch>
        </p:blipFill>
        <p:spPr>
          <a:xfrm>
            <a:off x="674475" y="2315485"/>
            <a:ext cx="2035049" cy="3517424"/>
          </a:xfrm>
        </p:spPr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FB0E1E-17E6-93E9-091A-E1D7ABBA65E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82" t="6381" r="4356" b="7277"/>
          <a:stretch>
            <a:fillRect/>
          </a:stretch>
        </p:blipFill>
        <p:spPr>
          <a:xfrm>
            <a:off x="2709524" y="2292693"/>
            <a:ext cx="5060731" cy="356300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841" y="5989299"/>
            <a:ext cx="764413" cy="764413"/>
          </a:xfrm>
          <a:prstGeom prst="rect">
            <a:avLst/>
          </a:prstGeom>
        </p:spPr>
      </p:pic>
      <p:pic>
        <p:nvPicPr>
          <p:cNvPr id="2" name="Scène Vocab 6AP Sem3_S1">
            <a:hlinkClick r:id="" action="ppaction://media"/>
            <a:extLst>
              <a:ext uri="{FF2B5EF4-FFF2-40B4-BE49-F238E27FC236}">
                <a16:creationId xmlns:a16="http://schemas.microsoft.com/office/drawing/2014/main" id="{23C0689D-56FD-A62F-207C-0B06368AD3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13062" y="1719046"/>
            <a:ext cx="6548524" cy="488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75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B371E-C475-2C7A-8B51-373B6F6CD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DB0E43A-C6B8-6BB3-290D-2EE13115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Soyez attentifs.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va décrire l’image une deuxième fois.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7D4A5F-69F5-59C6-4745-650DC450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F359D6-E6A9-A3C2-E5AF-90170E6532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211"/>
          <a:stretch>
            <a:fillRect/>
          </a:stretch>
        </p:blipFill>
        <p:spPr>
          <a:xfrm>
            <a:off x="692153" y="2002055"/>
            <a:ext cx="2142431" cy="409032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A9D84C1-39BF-49CF-F0A9-1EA3181456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82" t="6381" r="4356" b="7277"/>
          <a:stretch>
            <a:fillRect/>
          </a:stretch>
        </p:blipFill>
        <p:spPr>
          <a:xfrm>
            <a:off x="2818818" y="2265711"/>
            <a:ext cx="5060731" cy="356300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4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841" y="5989299"/>
            <a:ext cx="764413" cy="764413"/>
          </a:xfrm>
          <a:prstGeom prst="rect">
            <a:avLst/>
          </a:prstGeom>
        </p:spPr>
      </p:pic>
      <p:pic>
        <p:nvPicPr>
          <p:cNvPr id="2" name="Scène Vocab 6AP Sem3_S1">
            <a:hlinkClick r:id="" action="ppaction://media"/>
            <a:extLst>
              <a:ext uri="{FF2B5EF4-FFF2-40B4-BE49-F238E27FC236}">
                <a16:creationId xmlns:a16="http://schemas.microsoft.com/office/drawing/2014/main" id="{23C0689D-56FD-A62F-207C-0B06368AD3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13062" y="1719046"/>
            <a:ext cx="6548524" cy="488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5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75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F5D87-E11A-A3D4-F7AD-2FFB8CCD8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67BF107-437E-B86A-54D9-578ECC1B6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je vais vous poser des questions.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4E0B1ED-3AFF-58EC-2919-A2CF2770D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B960B7-0D47-8B9F-BCDB-E21FB1DA84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2" t="6381" r="4356" b="7277"/>
          <a:stretch>
            <a:fillRect/>
          </a:stretch>
        </p:blipFill>
        <p:spPr>
          <a:xfrm>
            <a:off x="1923393" y="2238703"/>
            <a:ext cx="5060731" cy="356300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6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69BE7-FEAB-DC7E-AE25-892C18F56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A0B486B-DBEF-C0E7-C32F-B3BD7769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est-ce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0B0362-111C-67F9-267F-496E4595AC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AD28AF-84AA-C13D-2C2B-150C86F3C7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2" t="6381" r="4356" b="7277"/>
          <a:stretch>
            <a:fillRect/>
          </a:stretch>
        </p:blipFill>
        <p:spPr>
          <a:xfrm>
            <a:off x="1692000" y="2075791"/>
            <a:ext cx="5828151" cy="4103309"/>
          </a:xfrm>
          <a:prstGeom prst="round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E4AB0E-6058-6FCF-3609-5BCD07A4DE3B}"/>
              </a:ext>
            </a:extLst>
          </p:cNvPr>
          <p:cNvSpPr/>
          <p:nvPr/>
        </p:nvSpPr>
        <p:spPr>
          <a:xfrm>
            <a:off x="3752194" y="4127445"/>
            <a:ext cx="599090" cy="116976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618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BE880-5D64-9CB8-9109-0CD985BE9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2A8241-6057-B746-B66A-6CECFF3F2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le chien du voisin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C4675C6-7493-FAC7-B985-3A0552E7C2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34EEFF-1C4D-F2BB-E5D2-E3F7B63088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2" t="6381" r="4356" b="7277"/>
          <a:stretch>
            <a:fillRect/>
          </a:stretch>
        </p:blipFill>
        <p:spPr>
          <a:xfrm>
            <a:off x="1692000" y="2075791"/>
            <a:ext cx="5828151" cy="4103309"/>
          </a:xfrm>
          <a:prstGeom prst="round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52AFBF4-4D46-3406-6116-1536000A36FA}"/>
              </a:ext>
            </a:extLst>
          </p:cNvPr>
          <p:cNvSpPr/>
          <p:nvPr/>
        </p:nvSpPr>
        <p:spPr>
          <a:xfrm>
            <a:off x="4146331" y="4209393"/>
            <a:ext cx="756745" cy="10878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221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469B4-4A81-AE00-C9C3-8B7B4174E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0054D1A-CE5A-0D9B-7198-387F7B80F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Sami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EED81AD-BFE7-1DB0-255B-1925E654EA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B690BC-B502-E21C-1B1C-EB6CDBBE5F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2" t="6381" r="4356" b="7277"/>
          <a:stretch>
            <a:fillRect/>
          </a:stretch>
        </p:blipFill>
        <p:spPr>
          <a:xfrm>
            <a:off x="1692000" y="2075791"/>
            <a:ext cx="5828151" cy="4103309"/>
          </a:xfrm>
          <a:prstGeom prst="round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DB3BF6-B4DF-7BC2-285B-4144EA26C739}"/>
              </a:ext>
            </a:extLst>
          </p:cNvPr>
          <p:cNvSpPr/>
          <p:nvPr/>
        </p:nvSpPr>
        <p:spPr>
          <a:xfrm>
            <a:off x="4745419" y="2648605"/>
            <a:ext cx="902607" cy="285355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63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0430A-5A5D-D8A3-C023-410A97545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0676229-1BAE-A2E1-74C6-C9C76EDAE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Kamal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CB7CCF7-E66E-0EA9-5F6D-1894FC4238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03CFFB7-3418-3950-A74B-DE46BEC9B2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2" t="6381" r="4356" b="7277"/>
          <a:stretch>
            <a:fillRect/>
          </a:stretch>
        </p:blipFill>
        <p:spPr>
          <a:xfrm>
            <a:off x="1692000" y="2075791"/>
            <a:ext cx="5828151" cy="4103309"/>
          </a:xfrm>
          <a:prstGeom prst="round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FD9F98-5FFD-69B3-9C41-E34C3D026D68}"/>
              </a:ext>
            </a:extLst>
          </p:cNvPr>
          <p:cNvSpPr/>
          <p:nvPr/>
        </p:nvSpPr>
        <p:spPr>
          <a:xfrm>
            <a:off x="5328745" y="3121572"/>
            <a:ext cx="1277008" cy="255401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245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B492D-7606-A0A6-F3D1-8BA297B6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5578A14-F1AF-DB42-F4F2-1AC6302EC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à vous. Qui veut décrire la scène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5A2747-73FA-9D34-1CA9-24DAE3DB3C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86355B9-3969-E2A8-6BAF-69FE3888FD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2" t="6381" r="4356" b="7277"/>
          <a:stretch>
            <a:fillRect/>
          </a:stretch>
        </p:blipFill>
        <p:spPr>
          <a:xfrm>
            <a:off x="1671145" y="2017307"/>
            <a:ext cx="5801709" cy="408469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3479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Exploitation du vocabulaire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Activités sur livret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64844CF0-E0D5-95D9-4411-B9A48C30F9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pPr>
              <a:defRPr/>
            </a:pPr>
            <a:r>
              <a:rPr lang="fr-FR" dirty="0"/>
              <a:t>Le voisin - Connaître - Grand  - Gentil - Rencontrer- Poli </a:t>
            </a:r>
          </a:p>
          <a:p>
            <a:pPr>
              <a:defRPr/>
            </a:pPr>
            <a:r>
              <a:rPr lang="fr-FR" dirty="0"/>
              <a:t>Maigre - Sympa - Gros - Méchant - Depuis longtemps- Joli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AE58FF4-0960-FE5C-2F40-598DA5738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772959"/>
            <a:ext cx="3130658" cy="45348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18.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29180" y="2231756"/>
            <a:ext cx="2944678" cy="40760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les activités 1 et 2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C54F793-B79D-10A3-82DA-8C256AA515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9393" y="1757193"/>
            <a:ext cx="3130658" cy="453485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1159D9-2846-5FCB-992D-610148C65148}"/>
              </a:ext>
            </a:extLst>
          </p:cNvPr>
          <p:cNvSpPr/>
          <p:nvPr/>
        </p:nvSpPr>
        <p:spPr>
          <a:xfrm>
            <a:off x="4395373" y="2215990"/>
            <a:ext cx="2944678" cy="40760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4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13378</TotalTime>
  <Words>723</Words>
  <Application>Microsoft Office PowerPoint</Application>
  <PresentationFormat>Affichage à l'écran (4:3)</PresentationFormat>
  <Paragraphs>139</Paragraphs>
  <Slides>64</Slides>
  <Notes>2</Notes>
  <HiddenSlides>0</HiddenSlides>
  <MMClips>24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64</vt:i4>
      </vt:variant>
    </vt:vector>
  </HeadingPairs>
  <TitlesOfParts>
    <vt:vector size="89" baseType="lpstr">
      <vt:lpstr>Aptos Display</vt:lpstr>
      <vt:lpstr>Calibri</vt:lpstr>
      <vt:lpstr>Mistral</vt:lpstr>
      <vt:lpstr>Wingdings</vt:lpstr>
      <vt:lpstr>Arial</vt:lpstr>
      <vt:lpstr>Aptos</vt:lpstr>
      <vt:lpstr>Dosis</vt:lpstr>
      <vt:lpstr>Dosis Medium</vt:lpstr>
      <vt:lpstr>Dosis ExtraBold</vt:lpstr>
      <vt:lpstr>Dosis SemiBold</vt:lpstr>
      <vt:lpstr>2_Conception personnalisée</vt:lpstr>
      <vt:lpstr>00_Env-Enseignant</vt:lpstr>
      <vt:lpstr>02_New Voc_01-Présentation</vt:lpstr>
      <vt:lpstr>3_New Voc_01-Exploitation</vt:lpstr>
      <vt:lpstr>4_New Voc_01-Livret</vt:lpstr>
      <vt:lpstr>3_Conception personnalisée</vt:lpstr>
      <vt:lpstr>1_Env-Enseignant</vt:lpstr>
      <vt:lpstr>4_Conception personnalisée</vt:lpstr>
      <vt:lpstr>3_New Voc_01-Présentation</vt:lpstr>
      <vt:lpstr>5_New Voc_01-Livret</vt:lpstr>
      <vt:lpstr>4_New Voc_01-Exploitation</vt:lpstr>
      <vt:lpstr>5_Conception personnalisée</vt:lpstr>
      <vt:lpstr>6_Conception personnalisée</vt:lpstr>
      <vt:lpstr>4_New Voc_01-Présentation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</vt:lpstr>
      <vt:lpstr>Bonjour les enfants !  La leçon de français commence maintenant.  Soyez attentifs. </vt:lpstr>
      <vt:lpstr>Lecture de la vidéo.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Le voisin - Grand- Gentil - Rencontrer- Poli.</vt:lpstr>
      <vt:lpstr>Maintenant, on va apprendre d’autres mots avec Majd.</vt:lpstr>
      <vt:lpstr>Lecture de la vidéo.</vt:lpstr>
      <vt:lpstr>Qui veut répéter ?</vt:lpstr>
      <vt:lpstr>Lecture de la vidéo.</vt:lpstr>
      <vt:lpstr>Qui veut répéter ?</vt:lpstr>
      <vt:lpstr>Gros est le contraire de maigre.  </vt:lpstr>
      <vt:lpstr>Lecture de la vidéo.</vt:lpstr>
      <vt:lpstr>Qui veut répéter ?</vt:lpstr>
      <vt:lpstr>Lecture de la vidéo.</vt:lpstr>
      <vt:lpstr>Qui veut répéter ?</vt:lpstr>
      <vt:lpstr>Gentil est le contraire de méchant.  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 Maigre- Sympa- Gros- Méchant - Depuis longtemps – Joli.</vt:lpstr>
      <vt:lpstr>Prenez vos ardoises. </vt:lpstr>
      <vt:lpstr>Ecrivez le numéro du mot « Gentil».</vt:lpstr>
      <vt:lpstr>Ecrivez le numéro du mot « Grand ».</vt:lpstr>
      <vt:lpstr>Ecrivez le numéro du mot « Poli ».</vt:lpstr>
      <vt:lpstr>Ecrivez le numéro du mot « Le voisin ».</vt:lpstr>
      <vt:lpstr>Rangez vos ardoises. </vt:lpstr>
      <vt:lpstr>Qui veut nommer l’image ? Montrer une image à nommer</vt:lpstr>
      <vt:lpstr>Qui veut nommer l’image ? Montrer une image à nommer</vt:lpstr>
      <vt:lpstr>Qui veut nommer l’image ? Montrer une image à nommer</vt:lpstr>
      <vt:lpstr>Qui veut nommer l’image ? Montrer une image à nommer</vt:lpstr>
      <vt:lpstr>Plan de la séance</vt:lpstr>
      <vt:lpstr>Observez cette scène pendant 30 secondes. Il y a des images déjà vues aujourd’hui. </vt:lpstr>
      <vt:lpstr>Majd va nous montrer comment décrire l’image. Soyez attentifs !</vt:lpstr>
      <vt:lpstr>Lecture de la vidéo.</vt:lpstr>
      <vt:lpstr>Lecture de la vidéo.</vt:lpstr>
      <vt:lpstr>Soyez attentifs. Majd va décrire l’image une deuxième fois. </vt:lpstr>
      <vt:lpstr>Lecture de la vidéo.</vt:lpstr>
      <vt:lpstr>Maintenant, je vais vous poser des questions.</vt:lpstr>
      <vt:lpstr>Qui est-ce ?</vt:lpstr>
      <vt:lpstr>Comment est le chien du voisin ?</vt:lpstr>
      <vt:lpstr>Comment est Sami ?</vt:lpstr>
      <vt:lpstr>Comment est Kamal ?</vt:lpstr>
      <vt:lpstr>Maintenant, c’est à vous. Qui veut décrire la scène comme Majd ?</vt:lpstr>
      <vt:lpstr>Plan de la séance</vt:lpstr>
      <vt:lpstr>Ouvrez le livret à la page 18.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les activités 1 et 2 sur le livret. Vous devez écrire les mots du vocabulaire.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110</cp:revision>
  <cp:lastPrinted>2025-08-13T10:11:39Z</cp:lastPrinted>
  <dcterms:created xsi:type="dcterms:W3CDTF">2025-08-01T12:31:49Z</dcterms:created>
  <dcterms:modified xsi:type="dcterms:W3CDTF">2025-11-10T20:20:39Z</dcterms:modified>
</cp:coreProperties>
</file>