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86" r:id="rId11"/>
  </p:sldMasterIdLst>
  <p:notesMasterIdLst>
    <p:notesMasterId r:id="rId70"/>
  </p:notesMasterIdLst>
  <p:sldIdLst>
    <p:sldId id="256" r:id="rId12"/>
    <p:sldId id="951" r:id="rId13"/>
    <p:sldId id="567" r:id="rId14"/>
    <p:sldId id="984" r:id="rId15"/>
    <p:sldId id="800" r:id="rId16"/>
    <p:sldId id="1041" r:id="rId17"/>
    <p:sldId id="1040" r:id="rId18"/>
    <p:sldId id="1146" r:id="rId19"/>
    <p:sldId id="1147" r:id="rId20"/>
    <p:sldId id="1148" r:id="rId21"/>
    <p:sldId id="1149" r:id="rId22"/>
    <p:sldId id="1150" r:id="rId23"/>
    <p:sldId id="1151" r:id="rId24"/>
    <p:sldId id="1152" r:id="rId25"/>
    <p:sldId id="1153" r:id="rId26"/>
    <p:sldId id="779" r:id="rId27"/>
    <p:sldId id="1082" r:id="rId28"/>
    <p:sldId id="1083" r:id="rId29"/>
    <p:sldId id="1084" r:id="rId30"/>
    <p:sldId id="1133" r:id="rId31"/>
    <p:sldId id="1134" r:id="rId32"/>
    <p:sldId id="1135" r:id="rId33"/>
    <p:sldId id="1130" r:id="rId34"/>
    <p:sldId id="1131" r:id="rId35"/>
    <p:sldId id="1132" r:id="rId36"/>
    <p:sldId id="1158" r:id="rId37"/>
    <p:sldId id="1159" r:id="rId38"/>
    <p:sldId id="1160" r:id="rId39"/>
    <p:sldId id="1035" r:id="rId40"/>
    <p:sldId id="715" r:id="rId41"/>
    <p:sldId id="1088" r:id="rId42"/>
    <p:sldId id="1044" r:id="rId43"/>
    <p:sldId id="1087" r:id="rId44"/>
    <p:sldId id="1115" r:id="rId45"/>
    <p:sldId id="1136" r:id="rId46"/>
    <p:sldId id="1117" r:id="rId47"/>
    <p:sldId id="1161" r:id="rId48"/>
    <p:sldId id="799" r:id="rId49"/>
    <p:sldId id="716" r:id="rId50"/>
    <p:sldId id="1155" r:id="rId51"/>
    <p:sldId id="1032" r:id="rId52"/>
    <p:sldId id="1156" r:id="rId53"/>
    <p:sldId id="1157" r:id="rId54"/>
    <p:sldId id="664" r:id="rId55"/>
    <p:sldId id="1154" r:id="rId56"/>
    <p:sldId id="1162" r:id="rId57"/>
    <p:sldId id="1163" r:id="rId58"/>
    <p:sldId id="1090" r:id="rId59"/>
    <p:sldId id="1050" r:id="rId60"/>
    <p:sldId id="1118" r:id="rId61"/>
    <p:sldId id="1119" r:id="rId62"/>
    <p:sldId id="1052" r:id="rId63"/>
    <p:sldId id="1164" r:id="rId64"/>
    <p:sldId id="1145" r:id="rId65"/>
    <p:sldId id="1039" r:id="rId66"/>
    <p:sldId id="1056" r:id="rId67"/>
    <p:sldId id="1057" r:id="rId68"/>
    <p:sldId id="689" r:id="rId69"/>
  </p:sldIdLst>
  <p:sldSz cx="9144000" cy="6858000" type="screen4x3"/>
  <p:notesSz cx="6735763" cy="9866313"/>
  <p:embeddedFontLst>
    <p:embeddedFont>
      <p:font typeface="Dosis" pitchFamily="2" charset="0"/>
      <p:regular r:id="rId71"/>
      <p:bold r:id="rId72"/>
    </p:embeddedFont>
    <p:embeddedFont>
      <p:font typeface="Dosis ExtraBold" pitchFamily="2" charset="0"/>
      <p:bold r:id="rId73"/>
    </p:embeddedFont>
    <p:embeddedFont>
      <p:font typeface="Dosis Medium" pitchFamily="2" charset="0"/>
      <p:regular r:id="rId74"/>
    </p:embeddedFont>
    <p:embeddedFont>
      <p:font typeface="Dosis SemiBold" pitchFamily="2" charset="0"/>
      <p:bold r:id="rId75"/>
    </p:embeddedFont>
    <p:embeddedFont>
      <p:font typeface="Mistral" panose="03090702030407020403" pitchFamily="66" charset="0"/>
      <p:regular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565F88"/>
    <a:srgbClr val="2AB6D7"/>
    <a:srgbClr val="55B7DE"/>
    <a:srgbClr val="A1A6BC"/>
    <a:srgbClr val="424D7B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38" autoAdjust="0"/>
    <p:restoredTop sz="95363" autoAdjust="0"/>
  </p:normalViewPr>
  <p:slideViewPr>
    <p:cSldViewPr snapToGrid="0">
      <p:cViewPr varScale="1">
        <p:scale>
          <a:sx n="66" d="100"/>
          <a:sy n="66" d="100"/>
        </p:scale>
        <p:origin x="684" y="2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font" Target="fonts/font6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0:01.6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07.5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1T15:01:47.11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50648-1DDE-0545-1086-D89CFCFA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CB1991-FB9C-FB70-1E70-ED367FED9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C2A119-6D85-9AA6-CD62-996243B2C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CE1B20-EC82-0C94-90AA-D7632B004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317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62D79-EB21-5B27-7760-08A070208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F4F0EC-143E-935E-8C29-DF1F8BF25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CF9037-26C0-595E-FDDD-1AB2D4321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709500-9D39-98B7-C5E3-378D4DA4A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46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2593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D9966-D991-2B65-35A5-BBC77A35F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71334D-52FD-BCDD-7C70-A9FE49E51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C51386-C48C-554B-0639-CB7D00B05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2AB6B7-807D-B8F9-5D91-18E9D82E8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4177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63446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107996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3112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99056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03544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06965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7784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156075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74323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155876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3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CB489E-F764-4CD2-A4A1-AC3327DCE1EA}" type="datetimeFigureOut">
              <a:rPr lang="fr-MA" smtClean="0"/>
              <a:t>09/11/2025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93A413-EDC5-4C36-9848-2A658D5598BB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00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370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400.png"/><Relationship Id="rId4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6.xml"/><Relationship Id="rId5" Type="http://schemas.openxmlformats.org/officeDocument/2006/relationships/image" Target="../media/image3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0.png"/><Relationship Id="rId7" Type="http://schemas.openxmlformats.org/officeDocument/2006/relationships/customXml" Target="../ink/ink10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9.xml"/><Relationship Id="rId5" Type="http://schemas.openxmlformats.org/officeDocument/2006/relationships/image" Target="../media/image370.png"/><Relationship Id="rId4" Type="http://schemas.openxmlformats.org/officeDocument/2006/relationships/customXml" Target="../ink/ink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370.png"/><Relationship Id="rId4" Type="http://schemas.openxmlformats.org/officeDocument/2006/relationships/customXml" Target="../ink/ink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400.png"/><Relationship Id="rId4" Type="http://schemas.openxmlformats.org/officeDocument/2006/relationships/customXml" Target="../ink/ink14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6.xml"/><Relationship Id="rId5" Type="http://schemas.openxmlformats.org/officeDocument/2006/relationships/image" Target="../media/image3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0.png"/><Relationship Id="rId7" Type="http://schemas.openxmlformats.org/officeDocument/2006/relationships/customXml" Target="../ink/ink20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4.xml"/><Relationship Id="rId6" Type="http://schemas.openxmlformats.org/officeDocument/2006/relationships/customXml" Target="../ink/ink19.xml"/><Relationship Id="rId5" Type="http://schemas.openxmlformats.org/officeDocument/2006/relationships/image" Target="../media/image370.png"/><Relationship Id="rId4" Type="http://schemas.openxmlformats.org/officeDocument/2006/relationships/customXml" Target="../ink/ink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gif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gif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1.gif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D43074B-4AA8-2F9C-392F-EFAE72FAC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6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D4498D7-9F52-BED1-DF2E-1B4C0D04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391042"/>
            <a:ext cx="7886700" cy="720000"/>
          </a:xfrm>
        </p:spPr>
        <p:txBody>
          <a:bodyPr/>
          <a:lstStyle/>
          <a:p>
            <a:r>
              <a:rPr lang="fr-MA" dirty="0"/>
              <a:t>Contenu de la semaine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D767A-9EFE-FEAB-F3CF-FBF69DF01BAE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AB9411-714D-2CEC-1384-CBB9F53E485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2278-00B9-26FC-E97C-CA889A3A244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703D642C-BBF2-7E53-9C9A-578D6616A97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111AE42-9031-871F-F2B1-E1E728BB7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24" y="2607375"/>
            <a:ext cx="7850645" cy="25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30" y="5040000"/>
            <a:ext cx="3831420" cy="1362012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371853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346653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Mots avec difficultés 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889640" y="5501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offerte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39212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texte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7783" y="5017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Phrases</a:t>
            </a:r>
          </a:p>
        </p:txBody>
      </p:sp>
      <p:sp>
        <p:nvSpPr>
          <p:cNvPr id="5" name="Titre 30">
            <a:extLst>
              <a:ext uri="{FF2B5EF4-FFF2-40B4-BE49-F238E27FC236}">
                <a16:creationId xmlns:a16="http://schemas.microsoft.com/office/drawing/2014/main" id="{3A62F5C4-B38E-F186-259E-EA60FEA9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2DF38F5-C0DA-A36F-337B-527EC6D85F6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38EC9-5BCA-A7F3-C479-6B1FD2937AF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17B273-259F-FF9B-189B-5D919532C7F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8BF125DD-36A8-6481-1294-6A2E37F96FF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Lire un texte.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Écrire des phrases.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Répondre aux questions.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Histoire du cahier magique.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82A7BEB7-BDE8-129C-0CF1-86A7301B3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797" y="1934700"/>
            <a:ext cx="7529191" cy="40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62754" y="3134487"/>
            <a:ext cx="53307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un texte.</a:t>
            </a:r>
            <a:endParaRPr lang="fr-FR" sz="2200" b="1" kern="0" dirty="0">
              <a:solidFill>
                <a:schemeClr val="accent5">
                  <a:lumMod val="50000"/>
                </a:schemeClr>
              </a:solidFill>
              <a:latin typeface="Dosis Medium" pitchFamily="2" charset="0"/>
              <a:cs typeface="Calibri" panose="020F050202020403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Ecrire des phrases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6C6A-CDE3-3450-F512-993EEDB4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4DE0A65-ABAD-81D5-2FA8-23F5B66D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BC1625-5C1C-67BB-5369-DEB808ABF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08190A8-9C33-8347-6E2E-E7BFC119F023}"/>
              </a:ext>
            </a:extLst>
          </p:cNvPr>
          <p:cNvSpPr txBox="1"/>
          <p:nvPr/>
        </p:nvSpPr>
        <p:spPr>
          <a:xfrm>
            <a:off x="932694" y="2892975"/>
            <a:ext cx="7278611" cy="1618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300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l’école, beaucoup de personnes travaillent. Le gardien ouvre les portes le matin et accueille les élèves.  Les élèves entrent dans la classe avec le maitre ou la maitresse. </a:t>
            </a:r>
          </a:p>
        </p:txBody>
      </p:sp>
    </p:spTree>
    <p:extLst>
      <p:ext uri="{BB962C8B-B14F-4D97-AF65-F5344CB8AC3E}">
        <p14:creationId xmlns:p14="http://schemas.microsoft.com/office/powerpoint/2010/main" val="5406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A4536-36C8-97AD-D22F-82FE55D7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4EB265C2-3684-91D5-DC9E-C9375294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 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2FBE49-D686-82DC-F1AC-E3FB4354F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1DBF8EB-D704-4C68-7731-62D295212637}"/>
              </a:ext>
            </a:extLst>
          </p:cNvPr>
          <p:cNvSpPr txBox="1"/>
          <p:nvPr/>
        </p:nvSpPr>
        <p:spPr>
          <a:xfrm>
            <a:off x="932694" y="2892975"/>
            <a:ext cx="7278611" cy="1618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300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À l’école, beaucoup de personnes travaillent. Le gardien ouvre les portes le matin et accueille les élèves.  Les élèves entrent dans la classe avec le maitre ou la maitresse. </a:t>
            </a:r>
          </a:p>
        </p:txBody>
      </p:sp>
    </p:spTree>
    <p:extLst>
      <p:ext uri="{BB962C8B-B14F-4D97-AF65-F5344CB8AC3E}">
        <p14:creationId xmlns:p14="http://schemas.microsoft.com/office/powerpoint/2010/main" val="11281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5CD3-5A27-7BAF-97B8-5264E9A4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E994BCAF-EDEF-375B-040A-640F409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en français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527443-C63E-3B4C-7DFE-867E47B34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2FC286-59FB-DE3B-6A4B-2AE7EBA91A78}"/>
              </a:ext>
            </a:extLst>
          </p:cNvPr>
          <p:cNvSpPr txBox="1"/>
          <p:nvPr/>
        </p:nvSpPr>
        <p:spPr>
          <a:xfrm>
            <a:off x="2869228" y="2234003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le gardien à l’école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795023-CB08-7B4D-63D9-3312F3300552}"/>
              </a:ext>
            </a:extLst>
          </p:cNvPr>
          <p:cNvSpPr txBox="1"/>
          <p:nvPr/>
        </p:nvSpPr>
        <p:spPr>
          <a:xfrm>
            <a:off x="932694" y="3386159"/>
            <a:ext cx="7278611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À l’école, beaucoup de personnes travaillent. </a:t>
            </a:r>
            <a:r>
              <a:rPr lang="fr-FR" sz="2200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gardien ouvre les portes le matin et accueille les élèves.  Les élèves entrent dans la classe avec le maitre ou la maitresse. </a:t>
            </a:r>
          </a:p>
        </p:txBody>
      </p:sp>
    </p:spTree>
    <p:extLst>
      <p:ext uri="{BB962C8B-B14F-4D97-AF65-F5344CB8AC3E}">
        <p14:creationId xmlns:p14="http://schemas.microsoft.com/office/powerpoint/2010/main" val="3319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18BB-A71F-87DD-396B-3B9E664E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56D6602D-2371-AA79-8738-13B10F04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</a:rPr>
              <a:t>Le gardien ouvre les portes et accueille les élèves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8F1DF865-9997-439F-53ED-9E18E40A22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5972DD-765B-F842-D204-793F391945AF}"/>
              </a:ext>
            </a:extLst>
          </p:cNvPr>
          <p:cNvSpPr txBox="1"/>
          <p:nvPr/>
        </p:nvSpPr>
        <p:spPr>
          <a:xfrm>
            <a:off x="2869228" y="2234003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le gardien à l’école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94F564-ABB4-6AFE-1017-DE0FE1FAF850}"/>
              </a:ext>
            </a:extLst>
          </p:cNvPr>
          <p:cNvSpPr txBox="1"/>
          <p:nvPr/>
        </p:nvSpPr>
        <p:spPr>
          <a:xfrm>
            <a:off x="932694" y="3386159"/>
            <a:ext cx="7278611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</a:rPr>
              <a:t>À l’école, beaucoup de personnes travaillent. </a:t>
            </a:r>
            <a:r>
              <a:rPr lang="fr-FR" sz="2200" b="1" dirty="0">
                <a:ln w="0"/>
                <a:solidFill>
                  <a:srgbClr val="C00000"/>
                </a:solidFill>
                <a:latin typeface="Dosis Medium" pitchFamily="2" charset="0"/>
              </a:rPr>
              <a:t>Le gardien ouvre les portes le matin et accueille les élèves</a:t>
            </a:r>
            <a:r>
              <a:rPr lang="fr-FR" sz="2200" dirty="0">
                <a:ln w="0"/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.  Les élèves entrent dans la classe avec le maitre ou la maitresse. </a:t>
            </a:r>
          </a:p>
        </p:txBody>
      </p:sp>
    </p:spTree>
    <p:extLst>
      <p:ext uri="{BB962C8B-B14F-4D97-AF65-F5344CB8AC3E}">
        <p14:creationId xmlns:p14="http://schemas.microsoft.com/office/powerpoint/2010/main" val="10501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2C5-F3B7-C4A6-1ECA-7D97C47A5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A46909F-4A2D-691C-B84D-5C25C9933DE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DD64446-248A-3679-F24E-CC68E390D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BBA1505D-5288-B0B7-9C34-00C9E35C566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44AA46B-9D8A-0C18-2C17-19CC428EFD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52BAC717-38E6-23DF-7675-61DC493D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ce paragraphe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46150A5-68C2-696E-58E8-58A49D8F1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779ABF-D907-0460-0139-3E073625432F}"/>
              </a:ext>
            </a:extLst>
          </p:cNvPr>
          <p:cNvSpPr txBox="1"/>
          <p:nvPr/>
        </p:nvSpPr>
        <p:spPr>
          <a:xfrm>
            <a:off x="988371" y="2952467"/>
            <a:ext cx="7380000" cy="1618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300" dirty="0">
                <a:ln w="0"/>
                <a:solidFill>
                  <a:schemeClr val="accent1">
                    <a:lumMod val="50000"/>
                  </a:schemeClr>
                </a:solidFill>
                <a:latin typeface="Dosis Medium" pitchFamily="2" charset="0"/>
              </a:rPr>
              <a:t>Les maitres et les maitresses expliquent les leçons aux élèves. La bibliothécaire travaille à la bibliothèque de l’école. Elle donne des livres aux élèves et elle lit des histoires</a:t>
            </a:r>
            <a:r>
              <a:rPr kumimoji="0" lang="fr-FR" sz="2300" b="0" i="0" u="none" strike="noStrike" kern="1200" cap="none" spc="0" normalizeH="0" baseline="0" noProof="0" dirty="0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41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F4664-3550-F6CB-6499-07EFDD0FB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7BFDE7CF-D07E-B4FA-9564-F9D2552C04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4B166F27-BF9E-698B-3F80-062006D48E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8F80E1F-F985-A27E-1D1E-DFFD6CA1B8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094F9E99-6289-7D48-185D-453F6C3471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re 1">
            <a:extLst>
              <a:ext uri="{FF2B5EF4-FFF2-40B4-BE49-F238E27FC236}">
                <a16:creationId xmlns:a16="http://schemas.microsoft.com/office/drawing/2014/main" id="{32F3C9D3-C23D-E21E-B281-6C517913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expliquer ce paragraphe dans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langue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C59079-D52D-B7A9-95B3-288BEA512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D1E263-C7B3-487E-ED18-F0CFFBF8804C}"/>
              </a:ext>
            </a:extLst>
          </p:cNvPr>
          <p:cNvSpPr txBox="1"/>
          <p:nvPr/>
        </p:nvSpPr>
        <p:spPr>
          <a:xfrm>
            <a:off x="988371" y="2952467"/>
            <a:ext cx="7380000" cy="1618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300" dirty="0">
                <a:ln w="0"/>
                <a:solidFill>
                  <a:schemeClr val="accent1">
                    <a:lumMod val="50000"/>
                  </a:schemeClr>
                </a:solidFill>
                <a:latin typeface="Dosis Medium" pitchFamily="2" charset="0"/>
              </a:rPr>
              <a:t>Les maitres et les maitresses expliquent les leçons aux élèves. La bibliothécaire travaille à la bibliothèque de l’école. Elle donne des livres aux élèves et elle lit des histoires</a:t>
            </a:r>
            <a:r>
              <a:rPr kumimoji="0" lang="fr-FR" sz="2300" b="0" i="0" u="none" strike="noStrike" kern="1200" cap="none" spc="0" normalizeH="0" baseline="0" noProof="0" dirty="0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1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ADE1E-2801-D476-804C-D620671B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046D304E-B867-3088-B2C1-E08E92CE8CF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D7EEEE-9971-B757-E909-53D21CE31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FE9CF5F3-A402-A10C-0C36-08451EF0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question et y répondre en français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7977364-1032-82B4-7746-0804AFA7AB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3A0D075B-9B12-7010-EC6E-07D4B65D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B5FBAF-7D01-400B-FA81-6A955CD41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F0A55B-F31B-0F19-E926-65AD5BF214AA}"/>
              </a:ext>
            </a:extLst>
          </p:cNvPr>
          <p:cNvSpPr txBox="1"/>
          <p:nvPr/>
        </p:nvSpPr>
        <p:spPr>
          <a:xfrm>
            <a:off x="2692247" y="1968532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la bibliothécaire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BF8D0D-6FC9-C10C-3BA3-A5D7FB0ED22D}"/>
              </a:ext>
            </a:extLst>
          </p:cNvPr>
          <p:cNvSpPr txBox="1"/>
          <p:nvPr/>
        </p:nvSpPr>
        <p:spPr>
          <a:xfrm>
            <a:off x="1013949" y="3030729"/>
            <a:ext cx="7116101" cy="1618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300" dirty="0">
                <a:ln w="0"/>
                <a:solidFill>
                  <a:schemeClr val="accent1">
                    <a:lumMod val="50000"/>
                  </a:schemeClr>
                </a:solidFill>
                <a:latin typeface="Dosis Medium" pitchFamily="2" charset="0"/>
              </a:rPr>
              <a:t>Les maitres et les maitresses expliquent les leçons aux élèves. La bibliothécaire travaille à la bibliothèque de l’école. Elle donne des livres aux élèves et elle lit des histoires</a:t>
            </a:r>
            <a:r>
              <a:rPr kumimoji="0" lang="fr-FR" sz="2300" b="0" i="0" u="none" strike="noStrike" kern="1200" cap="none" spc="0" normalizeH="0" baseline="0" noProof="0" dirty="0">
                <a:ln w="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813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7AB8D-0D6C-0AA9-E723-137328E2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8A58E89-493B-A9A4-0124-48F9DF66A8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C36C3A2-DE39-62CE-EAA8-A8B3B201EB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58DBE4-FD77-01F8-1106-4506BB1BB17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04E41340-76C2-F8C7-CD5A-567EF0B2C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1">
            <a:extLst>
              <a:ext uri="{FF2B5EF4-FFF2-40B4-BE49-F238E27FC236}">
                <a16:creationId xmlns:a16="http://schemas.microsoft.com/office/drawing/2014/main" id="{1D2EBB12-CE79-FDD9-FF1F-43C4EF4F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bibliothécaire </a:t>
            </a:r>
            <a:r>
              <a:rPr lang="fr-FR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</a:rPr>
              <a:t>donne des livres aux élèves et lit des histoires.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4851EE70-EFCA-7EEC-D5D8-E6DAF77247B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E6F922D-978F-01CC-0B82-0F802136D8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3447BEE-A761-1CEB-AB88-EAFF34B33C6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456251F6-77D0-E0FD-DE0A-4A7FB5BDFF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32B9FFBD-00A4-BFAE-9AD9-EA7724B0A1E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8613" b="7585"/>
          <a:stretch>
            <a:fillRect/>
          </a:stretch>
        </p:blipFill>
        <p:spPr>
          <a:xfrm>
            <a:off x="425827" y="700971"/>
            <a:ext cx="818148" cy="923046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FE55FA7-73F3-6914-CD6E-6A6F4AA36B04}"/>
              </a:ext>
            </a:extLst>
          </p:cNvPr>
          <p:cNvSpPr txBox="1"/>
          <p:nvPr/>
        </p:nvSpPr>
        <p:spPr>
          <a:xfrm>
            <a:off x="1152000" y="2942841"/>
            <a:ext cx="6840000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ln w="0"/>
                <a:solidFill>
                  <a:schemeClr val="accent1">
                    <a:lumMod val="50000"/>
                  </a:schemeClr>
                </a:solidFill>
                <a:latin typeface="Dosis Medium" pitchFamily="2" charset="0"/>
              </a:rPr>
              <a:t>Les maitres et les maitresses expliquent les leçons aux élèves. La bibliothécaire travaille à la bibliothèque de l’école.</a:t>
            </a:r>
            <a:r>
              <a:rPr lang="fr-FR" sz="2200" dirty="0">
                <a:ln w="0"/>
                <a:solidFill>
                  <a:srgbClr val="FF0000"/>
                </a:solidFill>
                <a:latin typeface="Dosis Medium" pitchFamily="2" charset="0"/>
              </a:rPr>
              <a:t> </a:t>
            </a:r>
            <a:r>
              <a:rPr lang="fr-FR" sz="2200" b="1" dirty="0">
                <a:ln w="0"/>
                <a:solidFill>
                  <a:srgbClr val="C00000"/>
                </a:solidFill>
                <a:latin typeface="Dosis Medium" pitchFamily="2" charset="0"/>
              </a:rPr>
              <a:t>Elle donne des livres aux élèves et elle lit des histoires</a:t>
            </a:r>
            <a:r>
              <a:rPr kumimoji="0" lang="fr-FR" sz="22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50C45D-FD09-0985-9E25-9C4E2ADEFACA}"/>
              </a:ext>
            </a:extLst>
          </p:cNvPr>
          <p:cNvSpPr txBox="1"/>
          <p:nvPr/>
        </p:nvSpPr>
        <p:spPr>
          <a:xfrm>
            <a:off x="2692247" y="1968532"/>
            <a:ext cx="6684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Que fait la bibliothécaire ? </a:t>
            </a:r>
          </a:p>
        </p:txBody>
      </p:sp>
    </p:spTree>
    <p:extLst>
      <p:ext uri="{BB962C8B-B14F-4D97-AF65-F5344CB8AC3E}">
        <p14:creationId xmlns:p14="http://schemas.microsoft.com/office/powerpoint/2010/main" val="6459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Ecrivez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3470948" y="3499426"/>
            <a:ext cx="2331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5EF2DC-16DB-FD30-1BA1-9DA29DC83710}"/>
              </a:ext>
            </a:extLst>
          </p:cNvPr>
          <p:cNvSpPr txBox="1"/>
          <p:nvPr/>
        </p:nvSpPr>
        <p:spPr>
          <a:xfrm>
            <a:off x="3470948" y="3534191"/>
            <a:ext cx="2181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le gardien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782457" y="3491520"/>
            <a:ext cx="2331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11658F-3237-17BE-BE61-78D7A56E85A0}"/>
              </a:ext>
            </a:extLst>
          </p:cNvPr>
          <p:cNvSpPr txBox="1"/>
          <p:nvPr/>
        </p:nvSpPr>
        <p:spPr>
          <a:xfrm>
            <a:off x="754347" y="3526285"/>
            <a:ext cx="247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porte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6152170" y="3501145"/>
            <a:ext cx="2331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6163761" y="3535910"/>
            <a:ext cx="233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ouvre</a:t>
            </a: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C3EF-34AA-E46F-25DA-301D48C3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F5EC8D6-2DFA-CFC1-721A-E8B2019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CCC845-12EA-8A84-8E2C-1346BE723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C092E66-805D-7F2E-CA9C-BB6CF3FF5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8329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94F7B5-19F0-AA74-89C9-E16ACB55925F}"/>
              </a:ext>
            </a:extLst>
          </p:cNvPr>
          <p:cNvSpPr txBox="1"/>
          <p:nvPr/>
        </p:nvSpPr>
        <p:spPr>
          <a:xfrm>
            <a:off x="-368613" y="2898085"/>
            <a:ext cx="9881225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</a:t>
            </a: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e gardien ouvre la porte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6150-3699-43CB-788B-9258905E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D038457-6315-5762-E14C-86E2A2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835A65B-2A0C-33CF-DE06-48632BA05A8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2007AA7-809F-AF59-2575-7A385AB3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47E8922-BFD4-2D4D-BEDD-EEBE149A0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3F79F54-765B-318F-F750-C3BACF0DE95E}"/>
              </a:ext>
            </a:extLst>
          </p:cNvPr>
          <p:cNvSpPr txBox="1"/>
          <p:nvPr/>
        </p:nvSpPr>
        <p:spPr>
          <a:xfrm>
            <a:off x="-301236" y="2929825"/>
            <a:ext cx="9881225" cy="99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directeur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●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porte</a:t>
            </a:r>
          </a:p>
        </p:txBody>
      </p:sp>
    </p:spTree>
    <p:extLst>
      <p:ext uri="{BB962C8B-B14F-4D97-AF65-F5344CB8AC3E}">
        <p14:creationId xmlns:p14="http://schemas.microsoft.com/office/powerpoint/2010/main" val="100898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4058-3D21-C906-15D9-C176C8ED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1363EC-B00F-B500-3453-E4BFDF60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124E245-D71C-9A77-19DC-0A5916AE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231BFB-0C4E-C80D-FB1B-FE1D56CA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270257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A9AC-91B9-F210-BA34-83B14EBE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C67D1B0-C21E-A939-B380-764DCDE0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C95F23-144C-1F29-9771-6934A33F03C0}"/>
              </a:ext>
            </a:extLst>
          </p:cNvPr>
          <p:cNvSpPr txBox="1"/>
          <p:nvPr/>
        </p:nvSpPr>
        <p:spPr>
          <a:xfrm>
            <a:off x="654518" y="2938481"/>
            <a:ext cx="8205111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Le directeur ouvre la porte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1AE2C2C-81CF-511A-0003-165869AA368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7772318-96A0-5CF5-3617-5A0DA86B6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28F70A-B937-04B3-E1F9-726CF0617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605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BC8-3932-12A6-95EC-9D22F5449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48CC9FB-3491-CCE7-A498-7E3A88AE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Ecrivez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753B27-1299-14F8-CE68-88DC0D12DE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D92A746-6792-E47D-34E0-B2FE3FA9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15D1DB7-7C02-0AF6-1C5A-78C8501549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B8D2D7B-D28F-EE29-7BDF-BC091EAF69C7}"/>
              </a:ext>
            </a:extLst>
          </p:cNvPr>
          <p:cNvSpPr/>
          <p:nvPr/>
        </p:nvSpPr>
        <p:spPr>
          <a:xfrm>
            <a:off x="3438790" y="3394235"/>
            <a:ext cx="2331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5989466-5705-6AC2-8330-2E7D0FDC60BD}"/>
              </a:ext>
            </a:extLst>
          </p:cNvPr>
          <p:cNvSpPr/>
          <p:nvPr/>
        </p:nvSpPr>
        <p:spPr>
          <a:xfrm>
            <a:off x="6091593" y="3394235"/>
            <a:ext cx="2331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D3019E4-0093-A27C-85E0-3BF2D486DD85}"/>
              </a:ext>
            </a:extLst>
          </p:cNvPr>
          <p:cNvSpPr/>
          <p:nvPr/>
        </p:nvSpPr>
        <p:spPr>
          <a:xfrm>
            <a:off x="696262" y="3394235"/>
            <a:ext cx="2331705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2DBB75-EAD8-ECD7-46C2-5AE59D2F0428}"/>
              </a:ext>
            </a:extLst>
          </p:cNvPr>
          <p:cNvSpPr txBox="1"/>
          <p:nvPr/>
        </p:nvSpPr>
        <p:spPr>
          <a:xfrm>
            <a:off x="3589133" y="3470500"/>
            <a:ext cx="2181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leçon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C838CF-F496-EEB3-27A5-3388F3E56AFB}"/>
              </a:ext>
            </a:extLst>
          </p:cNvPr>
          <p:cNvSpPr txBox="1"/>
          <p:nvPr/>
        </p:nvSpPr>
        <p:spPr>
          <a:xfrm>
            <a:off x="668152" y="3470500"/>
            <a:ext cx="233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DA747-5451-A0D9-CFC7-48B2C700B7B2}"/>
              </a:ext>
            </a:extLst>
          </p:cNvPr>
          <p:cNvSpPr txBox="1"/>
          <p:nvPr/>
        </p:nvSpPr>
        <p:spPr>
          <a:xfrm>
            <a:off x="6020160" y="3470500"/>
            <a:ext cx="247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maitresse</a:t>
            </a:r>
          </a:p>
        </p:txBody>
      </p:sp>
    </p:spTree>
    <p:extLst>
      <p:ext uri="{BB962C8B-B14F-4D97-AF65-F5344CB8AC3E}">
        <p14:creationId xmlns:p14="http://schemas.microsoft.com/office/powerpoint/2010/main" val="9410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EFEE3-51A0-34E5-E669-BB2F09CD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5882328-030B-6CC3-E36C-27EF2C58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76C726-8B9E-57ED-A869-B03DD87B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935214-9969-9462-9E8E-077810677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0" t="4889" r="49962"/>
          <a:stretch>
            <a:fillRect/>
          </a:stretch>
        </p:blipFill>
        <p:spPr>
          <a:xfrm>
            <a:off x="3214838" y="2175310"/>
            <a:ext cx="2184935" cy="3146659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7281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954B-1E59-958F-8537-02C3B721A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8893943-DCB7-C217-5DEE-BB727C16A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3BE03F1-39B9-81F0-54FD-A3033588B4D4}"/>
              </a:ext>
            </a:extLst>
          </p:cNvPr>
          <p:cNvSpPr txBox="1"/>
          <p:nvPr/>
        </p:nvSpPr>
        <p:spPr>
          <a:xfrm>
            <a:off x="-284581" y="2898085"/>
            <a:ext cx="988122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2196B1"/>
                </a:solidFill>
                <a:latin typeface="Dosis" pitchFamily="2" charset="0"/>
              </a:rPr>
              <a:t>L</a:t>
            </a:r>
            <a:r>
              <a:rPr lang="fr-FR" sz="40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a maitresse explique la leçon</a:t>
            </a:r>
            <a:r>
              <a:rPr lang="fr-FR" sz="4000" b="1" dirty="0">
                <a:solidFill>
                  <a:srgbClr val="2196B1"/>
                </a:solidFill>
                <a:latin typeface="Dosis" pitchFamily="2" charset="0"/>
              </a:rPr>
              <a:t>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6565E07-9C2B-E69F-65B1-2B900AC5C5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573C91-36CD-49D5-D7C7-A2B5D295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BEA35D-58B9-B798-DA51-15B19FD49B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264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ACF72-6995-26CB-6F26-B160A3D93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EA09FA4-4706-DE39-BAAA-B3B795E1A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51" y="777795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écrivez sur vos cahiers une phrase correcte en utilisant ces mots. Attention, il faut ajouter d’autres mots pour obtenir une phrase correcte.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0646387-16A0-601A-7214-A5B6646F54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8C05F33-ADC3-6077-8411-F923DD237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D9B0F21-497E-899D-56CC-51F4257D60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29CA705-A4F9-C123-8ADE-EF82E9F88760}"/>
              </a:ext>
            </a:extLst>
          </p:cNvPr>
          <p:cNvSpPr txBox="1"/>
          <p:nvPr/>
        </p:nvSpPr>
        <p:spPr>
          <a:xfrm>
            <a:off x="-301236" y="2929825"/>
            <a:ext cx="9881225" cy="99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maître</a:t>
            </a:r>
            <a:r>
              <a:rPr lang="fr-FR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 </a:t>
            </a:r>
            <a:r>
              <a:rPr lang="fr-FR" sz="4400" b="1" dirty="0">
                <a:solidFill>
                  <a:srgbClr val="5B9B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●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leçon</a:t>
            </a:r>
          </a:p>
        </p:txBody>
      </p:sp>
    </p:spTree>
    <p:extLst>
      <p:ext uri="{BB962C8B-B14F-4D97-AF65-F5344CB8AC3E}">
        <p14:creationId xmlns:p14="http://schemas.microsoft.com/office/powerpoint/2010/main" val="102799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70D10-2FE7-1476-F514-63D4507A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5B48681-B7B3-9069-966A-EA17E08D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F499C27-7AD0-D63C-F08A-A4496ECBE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3B793E-5EC0-0D63-367F-109DA24946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04" t="3144"/>
          <a:stretch>
            <a:fillRect/>
          </a:stretch>
        </p:blipFill>
        <p:spPr>
          <a:xfrm>
            <a:off x="3570972" y="2213810"/>
            <a:ext cx="2585314" cy="3204411"/>
          </a:xfrm>
          <a:prstGeom prst="roundRect">
            <a:avLst>
              <a:gd name="adj" fmla="val 34587"/>
            </a:avLst>
          </a:prstGeom>
        </p:spPr>
      </p:pic>
    </p:spTree>
    <p:extLst>
      <p:ext uri="{BB962C8B-B14F-4D97-AF65-F5344CB8AC3E}">
        <p14:creationId xmlns:p14="http://schemas.microsoft.com/office/powerpoint/2010/main" val="427049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E3E48-80C7-6750-0171-33E5C5968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3A9DC2F-BE16-86C5-3B0D-A80048E85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B4F9340-3F2B-A0E5-1BD8-B9157E185F39}"/>
              </a:ext>
            </a:extLst>
          </p:cNvPr>
          <p:cNvSpPr txBox="1"/>
          <p:nvPr/>
        </p:nvSpPr>
        <p:spPr>
          <a:xfrm>
            <a:off x="654518" y="2938481"/>
            <a:ext cx="8205111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Le maître explique la leçon</a:t>
            </a: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405A9B0-6455-659F-CD7A-64C709ADF95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01E056F-253B-237B-6408-C7203D073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E8A599-A6F5-28AE-3071-93F323ABBF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765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ouvre la porte de l’école le matin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478583" y="4067424"/>
            <a:ext cx="618683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</a:t>
            </a:r>
            <a:r>
              <a:rPr lang="fr-FR" sz="3600" b="1" dirty="0">
                <a:solidFill>
                  <a:srgbClr val="2196B1"/>
                </a:solidFill>
                <a:latin typeface="Dosis" pitchFamily="2" charset="0"/>
              </a:rPr>
              <a:t>ui ouvre la porte de l’école le matin</a:t>
            </a:r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maitre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 fait le maître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C79B3FA-85E0-85B2-84A9-EA065453FC5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cuisine les repas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Qui cuisine les repas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765B2-B20F-3FD2-D184-B4FDE071D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6648D-E716-A551-55A1-6935896B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la bibliothécaire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86D31E4-E83F-CEF1-09DE-B74EBAA4410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 fait la bibliothécaire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55D3-D86A-CD3C-5F6B-092D8C698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EB6ED5-CC2D-63BB-1AF6-A50C5D33335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422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50695-49B6-A2EE-9207-2F692322D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D3956B-26F5-DD81-BCF5-10DE592F7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directeur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08D155B-4B4F-E517-9D95-1A8ADE94F844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 fait le directeur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44DF61-696B-4BDF-A98B-6A351E7F5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87BB20E-F429-E487-16D4-A4789B059DA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6498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B1312-BF3C-1A9B-4ABD-89B2FD096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0D704-80F9-713E-0875-90751B7EA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explique les leçons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BDBF4E-CC26-BF6A-B848-A68ADB1CB6CF}"/>
              </a:ext>
            </a:extLst>
          </p:cNvPr>
          <p:cNvSpPr txBox="1">
            <a:spLocks/>
          </p:cNvSpPr>
          <p:nvPr/>
        </p:nvSpPr>
        <p:spPr>
          <a:xfrm>
            <a:off x="831531" y="3661377"/>
            <a:ext cx="748093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Qui explique les leçons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277097B-A01C-CD1C-8870-D5FF5F67D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831226F-65C2-6F98-3246-9CEA61120D6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502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2D6CB-4748-05CB-7AD7-75F45B332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B4994-C2AB-D0C4-7948-F3D8EA426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prête les livres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028D4BB-9EBF-B53F-4516-5BE072FFC40B}"/>
              </a:ext>
            </a:extLst>
          </p:cNvPr>
          <p:cNvSpPr txBox="1">
            <a:spLocks/>
          </p:cNvSpPr>
          <p:nvPr/>
        </p:nvSpPr>
        <p:spPr>
          <a:xfrm>
            <a:off x="831531" y="3661377"/>
            <a:ext cx="748093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Qui prête les livres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BA0D5C-6850-3003-E063-2DD7EB54F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8ADD630-D251-EA40-99B1-27CB2AA4328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447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E5058-9D70-92C3-7864-6E1EC42C2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F98998-7531-C5AA-6AAC-92D7C8AF6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gardien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C99F145-ECFC-00C9-F926-6C5D2CD736F1}"/>
              </a:ext>
            </a:extLst>
          </p:cNvPr>
          <p:cNvSpPr txBox="1">
            <a:spLocks/>
          </p:cNvSpPr>
          <p:nvPr/>
        </p:nvSpPr>
        <p:spPr>
          <a:xfrm>
            <a:off x="831531" y="3661377"/>
            <a:ext cx="7480935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 fait le gardien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C45A22-EA5C-DD1D-BA76-C833DB003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F86D62E-A827-9084-AF23-E3F4E7F89CA9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1234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un texte.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Écrire des phrases.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Répondre aux questions.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du cahier magique.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785BF228-532A-0939-E198-C0E7BBE99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511" y="2104234"/>
            <a:ext cx="8315472" cy="404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343A8C-86AF-D209-D5D0-2A5C4C814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460" y="2439874"/>
            <a:ext cx="2793079" cy="2969341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B9BCE47-3C87-493C-553A-B43D946D2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cahier magique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Qui veut nous rappeler ce qu’on a vu dans cet épisode ?  En français ou dans votre langue.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91D7F3-71E1-7D55-5FFB-D022A5A84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0416B-204B-4F4D-C86E-3E2A0755A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1C841562-C41B-1A9E-E8D4-3D448BA1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 le premier épisode une nouvelle fois. Après, on verra le deuxième épisode. Soyez attentifs.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5909EFF-971D-15C4-60BB-879D10CD089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C7B91E1-3ED6-0277-BF94-D43487842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9AB9E2-8460-6139-B0D8-7EC7F3FE63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A9E3811-120E-B7FE-1B89-18B2A04AC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337" y="2209714"/>
            <a:ext cx="6449325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7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4AP">
            <a:hlinkClick r:id="" action="ppaction://media"/>
            <a:extLst>
              <a:ext uri="{FF2B5EF4-FFF2-40B4-BE49-F238E27FC236}">
                <a16:creationId xmlns:a16="http://schemas.microsoft.com/office/drawing/2014/main" id="{534E1B99-DAEF-837A-F306-80F16FC135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1238" y="2107933"/>
            <a:ext cx="6863161" cy="386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3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3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335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93ED7-9583-72FB-2801-2EBF068C6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04DE5F-0979-48F9-CC2A-91E7D4AA5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460" y="2420624"/>
            <a:ext cx="2793079" cy="2969341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18E8B20-21BE-BA6A-84DD-8184BE7BC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l’histoire  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cahier magique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Ecoutez bien.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E679840-1E47-F22D-CBCB-AC1E6B5FE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B849838-F567-46C1-59C8-7FE6A8410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7683F6A-BDEB-FC86-DF25-3A9066E115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225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la cahier magique">
            <a:hlinkClick r:id="" action="ppaction://media"/>
            <a:extLst>
              <a:ext uri="{FF2B5EF4-FFF2-40B4-BE49-F238E27FC236}">
                <a16:creationId xmlns:a16="http://schemas.microsoft.com/office/drawing/2014/main" id="{E5AB4716-062B-D83B-C444-04CE33A765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0710" y="1915427"/>
            <a:ext cx="6877134" cy="38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8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54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406B6-1592-322E-D1A9-6EA6F6A22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0209EBB-FA37-336E-6718-2C7CAEF6F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DDB0A9F-C2D4-6C90-F8FF-B500055E33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FBCEF24-CB2C-CD51-875B-D8ACD36D94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la cahier magique">
            <a:hlinkClick r:id="" action="ppaction://media"/>
            <a:extLst>
              <a:ext uri="{FF2B5EF4-FFF2-40B4-BE49-F238E27FC236}">
                <a16:creationId xmlns:a16="http://schemas.microsoft.com/office/drawing/2014/main" id="{D1B3ACA3-65A9-4B24-09A1-2988B6DE03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0710" y="1915427"/>
            <a:ext cx="6877134" cy="38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5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54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78E6A-F238-AD46-616D-65AD60D5A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6A0AC7A-148A-A35E-5F62-92BCB78C3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le titre de l’épisode 2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49728C-D26E-039C-9E16-164E539E4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9E7D2D-256B-3FAF-575E-90E818B883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150" t="1828" b="1"/>
          <a:stretch>
            <a:fillRect/>
          </a:stretch>
        </p:blipFill>
        <p:spPr>
          <a:xfrm>
            <a:off x="2752824" y="2300438"/>
            <a:ext cx="3205511" cy="331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EFBF68-201A-9472-2EB6-729BE6412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020" y="3752900"/>
            <a:ext cx="2257118" cy="102123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E66C3B-6947-7FF5-136C-695E0B10321C}"/>
              </a:ext>
            </a:extLst>
          </p:cNvPr>
          <p:cNvSpPr txBox="1"/>
          <p:nvPr/>
        </p:nvSpPr>
        <p:spPr>
          <a:xfrm>
            <a:off x="4085312" y="386935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chemeClr val="accent5">
                    <a:lumMod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9542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80CE1-B7F3-AFA0-E9A2-7CCD4E941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0F62B73-D0B3-8D82-77A3-6E8381A9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titre de l’épisode 2 est : Les métiers de l’école.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83EE19-B8F9-AC40-1079-1B4151CFA4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50" t="1828" b="1"/>
          <a:stretch>
            <a:fillRect/>
          </a:stretch>
        </p:blipFill>
        <p:spPr>
          <a:xfrm>
            <a:off x="2752824" y="2300438"/>
            <a:ext cx="3205511" cy="331999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6B3DC42-6B98-C11B-CD26-6D959657FDB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FAC6C6A-E992-C6F2-AF56-4892A8BAE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96A2540-90B6-01D3-051A-27D4BDCCB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7612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le cahier magique ? Qui veut répondre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64D335-777E-14F8-7535-59011E1D6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445" y="2011951"/>
            <a:ext cx="3115110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cahier magique est sur le bureau.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Le cahier magique est sur le bureau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2CEB780-3373-1539-D405-0BEAE0523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691" y="2868641"/>
            <a:ext cx="3115110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7A15-5F6B-12F6-1793-C10CE06F1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75E9C5B-DBF5-AE50-00B0-CE33DD6A6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Lina à cette question ? Levez la main.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63D71BF-732E-2FDC-BE29-A29B5BE8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829375-53F0-15A3-049D-CF8369045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819" y="2117680"/>
            <a:ext cx="3498362" cy="358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B945-41A0-DB3B-6B95-30C12AA1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081E6DE-C5E7-7FB0-9B5A-91F783D3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Lina répond : Le maitre explique la leçon.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F9E25CE-FD6E-8310-C5F9-85CA0905DD35}"/>
              </a:ext>
            </a:extLst>
          </p:cNvPr>
          <p:cNvSpPr txBox="1">
            <a:spLocks/>
          </p:cNvSpPr>
          <p:nvPr/>
        </p:nvSpPr>
        <p:spPr>
          <a:xfrm>
            <a:off x="1151999" y="1768546"/>
            <a:ext cx="68400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Le maitre explique la leçon.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D14759-840E-1AAC-1228-09CA238A9A4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53B326-81F2-D32E-DC7B-F0DB048B1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36C614-2EBF-E40A-52A4-8D87E7170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4D0018A-04BC-9ADF-0AB3-3A4EA4AA0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962" y="3196180"/>
            <a:ext cx="2609874" cy="256893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Yasmine à cette question ?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BECE309-6A5B-CACE-234F-DD5AA98C5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954" y="2162985"/>
            <a:ext cx="3204671" cy="329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470E9-D292-15BA-6640-3F5BED237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48C4DB5-7BDF-E13D-66EE-22294B27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Yasmine répond : le maitre explique la leçon de français et de mathématiques.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0159825-862E-6447-6AA5-7A96DCEFA650}"/>
              </a:ext>
            </a:extLst>
          </p:cNvPr>
          <p:cNvSpPr txBox="1">
            <a:spLocks/>
          </p:cNvSpPr>
          <p:nvPr/>
        </p:nvSpPr>
        <p:spPr>
          <a:xfrm>
            <a:off x="1879526" y="1889109"/>
            <a:ext cx="581741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Le maitre explique la leçon de français et de mathématiques.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8EA680B-9239-8800-4BAE-3D10D95BF6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1E964F6-E738-278E-E686-32DFE1415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608BDE-93A2-0A1F-DCAD-04741893E5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53A118D-DD01-0336-6F95-E4A767FC3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553" y="3429000"/>
            <a:ext cx="2396258" cy="241558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4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EDCCD-D1B1-9119-AC5A-8280FE0F7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89D017D-3DB1-7C5B-34DB-F58530249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Lina à cette question ?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CBF30D-5325-779A-D389-2496BEA19498}"/>
              </a:ext>
            </a:extLst>
          </p:cNvPr>
          <p:cNvSpPr txBox="1">
            <a:spLocks/>
          </p:cNvSpPr>
          <p:nvPr/>
        </p:nvSpPr>
        <p:spPr>
          <a:xfrm>
            <a:off x="724211" y="1530502"/>
            <a:ext cx="791390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Que répond Lina à cette question ?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AE21D6C-A1D7-AD47-1FE7-E79A2DC8C08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646D9ED-A170-13E9-C0C0-7BF2EAFD3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A390F9B-5AA6-5BCA-8487-1EC9A2C333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AE508FB-1ABD-4BE3-BBC8-FBE869836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385" y="2711555"/>
            <a:ext cx="2997917" cy="2973643"/>
          </a:xfrm>
          <a:prstGeom prst="roundRect">
            <a:avLst>
              <a:gd name="adj" fmla="val 13678"/>
            </a:avLst>
          </a:prstGeom>
        </p:spPr>
      </p:pic>
    </p:spTree>
    <p:extLst>
      <p:ext uri="{BB962C8B-B14F-4D97-AF65-F5344CB8AC3E}">
        <p14:creationId xmlns:p14="http://schemas.microsoft.com/office/powerpoint/2010/main" val="67660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Lina répond : « C’est monsieur Samir, le gardien de l’école ».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571902" y="1681768"/>
            <a:ext cx="814627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C’est monsieur Samir, le gardien de l’école.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98E357F-5083-3CD6-50E6-EABEE48A5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962" y="3196180"/>
            <a:ext cx="2609874" cy="256893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1BAD5BB-579B-49BE-0330-432382109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930" y="2642665"/>
            <a:ext cx="5260385" cy="2662190"/>
          </a:xfrm>
          <a:prstGeom prst="round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3A64BF1-5151-8D59-3F93-C03A8C97A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votre avis, quelles questions posera le livre la semaine prochaine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la maison,  écrivez trois phrases que vous avez entendues dans l’histoire 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Cahier magique.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358F678-F9FC-7015-79A7-50DDA8C0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E50DC3-6A43-61E4-239F-B6689C3A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leçon d’aujourd’hui est terminée. À bientôt. 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FDEDF06-1915-A5DC-E382-AC498EB5C4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9" name="majd_wave">
            <a:hlinkClick r:id="" action="ppaction://media"/>
            <a:extLst>
              <a:ext uri="{FF2B5EF4-FFF2-40B4-BE49-F238E27FC236}">
                <a16:creationId xmlns:a16="http://schemas.microsoft.com/office/drawing/2014/main" id="{B976E4A1-70D0-1D66-8EF1-86FC7EFECC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42D5F5A-C99F-4DF5-8676-5D4D38AECD8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9784A9E-7057-745B-B7DA-0C6898161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4E86A4-9964-261A-0BCE-87B83ECC9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5767</TotalTime>
  <Words>1276</Words>
  <PresentationFormat>Affichage à l'écran (4:3)</PresentationFormat>
  <Paragraphs>163</Paragraphs>
  <Slides>58</Slides>
  <Notes>7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58</vt:i4>
      </vt:variant>
    </vt:vector>
  </HeadingPairs>
  <TitlesOfParts>
    <vt:vector size="79" baseType="lpstr">
      <vt:lpstr>Calibri</vt:lpstr>
      <vt:lpstr>Mistral</vt:lpstr>
      <vt:lpstr>Wingdings</vt:lpstr>
      <vt:lpstr>Dosis</vt:lpstr>
      <vt:lpstr>Aptos</vt:lpstr>
      <vt:lpstr>Arial</vt:lpstr>
      <vt:lpstr>Dosis Medium</vt:lpstr>
      <vt:lpstr>Dosis ExtraBold</vt:lpstr>
      <vt:lpstr>Dosis SemiBold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Présentation PowerPoint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Qui veut lire ce paragraphe ? </vt:lpstr>
      <vt:lpstr>Qui veut expliquer ce paragraphe dans sa langue ?  </vt:lpstr>
      <vt:lpstr>Qui veut lire la question et y répondre en français ? </vt:lpstr>
      <vt:lpstr>Le gardien ouvre les portes et accueille les élèves. </vt:lpstr>
      <vt:lpstr>Qui veut lire ce paragraphe ? </vt:lpstr>
      <vt:lpstr>Qui veut expliquer ce paragraphe dans sa langue ? </vt:lpstr>
      <vt:lpstr>Qui veut lire la question et y répondre en français ? </vt:lpstr>
      <vt:lpstr>La bibliothécaire donne des livres aux élèves et lit des histoires.</vt:lpstr>
      <vt:lpstr>Prenez vos cahiers.</vt:lpstr>
      <vt:lpstr>Ces mots sont en désordre. Ecrivez sur vos cahiers une phrase correcte à partir de ces mots.</vt:lpstr>
      <vt:lpstr>Qui veut lire sa phrase ?</vt:lpstr>
      <vt:lpstr>Corrigez. Je n’oublie pas la majuscule au début de la phrase et le point à la fin.  </vt:lpstr>
      <vt:lpstr>Maintenant, écrivez sur vos cahiers une phrase correcte en utilisant ces mots. Attention, il faut ajouter d’autres mots pour obtenir une phrase correcte. </vt:lpstr>
      <vt:lpstr>Qui veut lire sa phrase ?</vt:lpstr>
      <vt:lpstr>Corrigez. </vt:lpstr>
      <vt:lpstr>On passe à une autre phrase. Ces mots sont en désordre. Ecrivez sur vos cahiers une phrase correcte à partir de ces mots.</vt:lpstr>
      <vt:lpstr>Qui veut lire sa phrase ?</vt:lpstr>
      <vt:lpstr>Corrigez. Je n’oublie pas la majuscule au début de la phrase et le point à la fin.  </vt:lpstr>
      <vt:lpstr>Maintenant, écrivez sur vos cahiers une phrase correcte en utilisant ces mots. Attention, il faut ajouter d’autres mots pour obtenir une phrase correcte. </vt:lpstr>
      <vt:lpstr>Qui veut lire sa phrase ?</vt:lpstr>
      <vt:lpstr>Corrigez. </vt:lpstr>
      <vt:lpstr>Maintenant, c’est l’activité des questions en rafales. Je vais désigner des élèves au hasard pour répondre. Tenez-vous prêts. </vt:lpstr>
      <vt:lpstr>Qui ouvre la porte de l’école le matin ? </vt:lpstr>
      <vt:lpstr>Que fait le maitre à l’école ?</vt:lpstr>
      <vt:lpstr>Qui cuisine les repas ?</vt:lpstr>
      <vt:lpstr>Que fait la bibliothécaire ?</vt:lpstr>
      <vt:lpstr>Que fait le directeur ?</vt:lpstr>
      <vt:lpstr>Qui explique les leçons ?</vt:lpstr>
      <vt:lpstr>Qui prête les livres ?</vt:lpstr>
      <vt:lpstr>Que fait le gardien ? </vt:lpstr>
      <vt:lpstr>Plan de la séance 6</vt:lpstr>
      <vt:lpstr>Nous avons déjà vu le premier épisode de l’histoire Le cahier magique . Qui veut nous rappeler ce qu’on a vu dans cet épisode ?  En français ou dans votre langue. </vt:lpstr>
      <vt:lpstr>On va  regarder  le premier épisode une nouvelle fois. Après, on verra le deuxième épisode. Soyez attentifs.</vt:lpstr>
      <vt:lpstr>Lecture de la vidéo.</vt:lpstr>
      <vt:lpstr>Maintenant, nous allons découvrir un nouvel épisode de l’histoire  Le cahier magique . Est-ce que vous êtes prêts ? Ecoutez bien. </vt:lpstr>
      <vt:lpstr>Lecture de la vidéo.</vt:lpstr>
      <vt:lpstr>Nous allons écouter l’histoire une deuxième fois. Soyez attentifs.</vt:lpstr>
      <vt:lpstr>Lecture de la vidéo.</vt:lpstr>
      <vt:lpstr>Quel est le titre de l’épisode 2 ? Qui veut répondre ?  </vt:lpstr>
      <vt:lpstr>Le titre de l’épisode 2 est : Les métiers de l’école. </vt:lpstr>
      <vt:lpstr>Où est le cahier magique ? Qui veut répondre ?  </vt:lpstr>
      <vt:lpstr>Le cahier magique est sur le bureau. </vt:lpstr>
      <vt:lpstr>Que répond Lina à cette question ? Levez la main. </vt:lpstr>
      <vt:lpstr>Lina répond : Le maitre explique la leçon.</vt:lpstr>
      <vt:lpstr>Que répond Yasmine à cette question ? </vt:lpstr>
      <vt:lpstr>Yasmine répond : le maitre explique la leçon de français et de mathématiques.</vt:lpstr>
      <vt:lpstr>Que répond Lina à cette question ? </vt:lpstr>
      <vt:lpstr>Lina répond : « C’est monsieur Samir, le gardien de l’école ».</vt:lpstr>
      <vt:lpstr>A votre avis, quelles questions posera le livre la semaine prochaine ? </vt:lpstr>
      <vt:lpstr>A la maison,  écrivez trois phrases que vous avez entendues dans l’histoire Le Cahier magique. </vt:lpstr>
      <vt:lpstr>La leçon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2025-11-09T14:10:33Z</dcterms:modified>
</cp:coreProperties>
</file>