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media/image4.bin" ContentType="image/unknown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7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8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9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74" r:id="rId2"/>
    <p:sldMasterId id="2147483687" r:id="rId3"/>
    <p:sldMasterId id="2147483710" r:id="rId4"/>
    <p:sldMasterId id="2147483725" r:id="rId5"/>
    <p:sldMasterId id="2147483740" r:id="rId6"/>
    <p:sldMasterId id="2147483753" r:id="rId7"/>
    <p:sldMasterId id="2147483777" r:id="rId8"/>
    <p:sldMasterId id="2147483802" r:id="rId9"/>
    <p:sldMasterId id="2147483826" r:id="rId10"/>
  </p:sldMasterIdLst>
  <p:notesMasterIdLst>
    <p:notesMasterId r:id="rId56"/>
  </p:notesMasterIdLst>
  <p:sldIdLst>
    <p:sldId id="2147482716" r:id="rId11"/>
    <p:sldId id="2147482629" r:id="rId12"/>
    <p:sldId id="2147482632" r:id="rId13"/>
    <p:sldId id="2147482472" r:id="rId14"/>
    <p:sldId id="2147482697" r:id="rId15"/>
    <p:sldId id="2147482706" r:id="rId16"/>
    <p:sldId id="2147482473" r:id="rId17"/>
    <p:sldId id="2134806831" r:id="rId18"/>
    <p:sldId id="2147482718" r:id="rId19"/>
    <p:sldId id="2134807274" r:id="rId20"/>
    <p:sldId id="2147482719" r:id="rId21"/>
    <p:sldId id="2147482720" r:id="rId22"/>
    <p:sldId id="2147482721" r:id="rId23"/>
    <p:sldId id="2147482705" r:id="rId24"/>
    <p:sldId id="2147482702" r:id="rId25"/>
    <p:sldId id="2147482480" r:id="rId26"/>
    <p:sldId id="2147482481" r:id="rId27"/>
    <p:sldId id="2147482482" r:id="rId28"/>
    <p:sldId id="2147482483" r:id="rId29"/>
    <p:sldId id="2147482484" r:id="rId30"/>
    <p:sldId id="2147482485" r:id="rId31"/>
    <p:sldId id="2147482486" r:id="rId32"/>
    <p:sldId id="2147482487" r:id="rId33"/>
    <p:sldId id="2147482489" r:id="rId34"/>
    <p:sldId id="2147482488" r:id="rId35"/>
    <p:sldId id="2147482490" r:id="rId36"/>
    <p:sldId id="2147482491" r:id="rId37"/>
    <p:sldId id="2147482492" r:id="rId38"/>
    <p:sldId id="2147482493" r:id="rId39"/>
    <p:sldId id="2147482494" r:id="rId40"/>
    <p:sldId id="2147482717" r:id="rId41"/>
    <p:sldId id="2147482476" r:id="rId42"/>
    <p:sldId id="2147482495" r:id="rId43"/>
    <p:sldId id="2147482496" r:id="rId44"/>
    <p:sldId id="2147482497" r:id="rId45"/>
    <p:sldId id="2147482498" r:id="rId46"/>
    <p:sldId id="2147482499" r:id="rId47"/>
    <p:sldId id="2147482500" r:id="rId48"/>
    <p:sldId id="2147482501" r:id="rId49"/>
    <p:sldId id="2147482502" r:id="rId50"/>
    <p:sldId id="2147482503" r:id="rId51"/>
    <p:sldId id="2147482504" r:id="rId52"/>
    <p:sldId id="2147482505" r:id="rId53"/>
    <p:sldId id="2147482722" r:id="rId54"/>
    <p:sldId id="2147482628" r:id="rId55"/>
  </p:sldIdLst>
  <p:sldSz cx="9144000" cy="6858000" type="screen4x3"/>
  <p:notesSz cx="6858000" cy="9144000"/>
  <p:embeddedFontLst>
    <p:embeddedFont>
      <p:font typeface="Dosis" pitchFamily="2" charset="0"/>
      <p:regular r:id="rId57"/>
      <p:bold r:id="rId58"/>
    </p:embeddedFont>
    <p:embeddedFont>
      <p:font typeface="Dosis ExtraBold" pitchFamily="2" charset="0"/>
      <p:bold r:id="rId59"/>
    </p:embeddedFont>
    <p:embeddedFont>
      <p:font typeface="Dosis Medium" pitchFamily="2" charset="0"/>
      <p:regular r:id="rId60"/>
    </p:embeddedFont>
    <p:embeddedFont>
      <p:font typeface="Dosis SemiBold" pitchFamily="2" charset="0"/>
      <p:bold r:id="rId61"/>
    </p:embeddedFont>
    <p:embeddedFont>
      <p:font typeface="Microsoft Uighur" panose="02000000000000000000" pitchFamily="2" charset="-78"/>
      <p:regular r:id="rId62"/>
      <p:bold r:id="rId63"/>
    </p:embeddedFont>
    <p:embeddedFont>
      <p:font typeface="Modern Love" panose="04090805081005020601" pitchFamily="82" charset="0"/>
      <p:regular r:id="rId6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106585"/>
    <a:srgbClr val="0097B2"/>
    <a:srgbClr val="00729A"/>
    <a:srgbClr val="70B1B6"/>
    <a:srgbClr val="7FB9BE"/>
    <a:srgbClr val="D6E9EA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font" Target="fonts/font7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font" Target="fonts/font2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5.fntdata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font" Target="fonts/font3.fntdata"/><Relationship Id="rId67" Type="http://schemas.openxmlformats.org/officeDocument/2006/relationships/theme" Target="theme/theme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font" Target="fonts/font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font" Target="fonts/font4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png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png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7.png"/></Relationships>
</file>

<file path=ppt/slideLayouts/_rels/slideLayout1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77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9242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68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26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306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151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4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236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44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644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313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3827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986855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29358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98038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3135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19865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968524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82258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5855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80727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81578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409372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5550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57002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0921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24386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42533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474238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78837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852437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49442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4576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420184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852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3659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2825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900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3832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0798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8157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4297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3499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4239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4107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466238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50674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50056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46503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051406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945898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1153725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51944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5174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10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75862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10490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9852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71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84197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56079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3816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8955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3532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5984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26286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9659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0970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31404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3355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2429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931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620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33695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60258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93692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1038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9987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3966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1227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79931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7410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46537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600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41424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5650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4498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60977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1948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429469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7936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3630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3712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65764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9674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93350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77022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07278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03769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9854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198575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11681546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1522078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46283961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3023453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6181846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0546702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41547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45251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99828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880869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257604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8589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19339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00722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9556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58247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27009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39129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17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61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82804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46031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23942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0356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6954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07680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05568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2844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9048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27307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071925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39612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3540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553308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691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8622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77764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9415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25373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66002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95709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07342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17858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90478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2371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2021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17675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97458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00398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1659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01920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1709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15998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82498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40318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87356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720908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546752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3582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45859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2868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8180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772434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7345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5205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5" Type="http://schemas.openxmlformats.org/officeDocument/2006/relationships/theme" Target="../theme/theme8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25.xml"/><Relationship Id="rId21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slideLayout" Target="../slideLayouts/slideLayout139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24.xml"/><Relationship Id="rId16" Type="http://schemas.openxmlformats.org/officeDocument/2006/relationships/slideLayout" Target="../slideLayouts/slideLayout138.xml"/><Relationship Id="rId20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27.xml"/><Relationship Id="rId15" Type="http://schemas.openxmlformats.org/officeDocument/2006/relationships/slideLayout" Target="../slideLayouts/slideLayout137.xml"/><Relationship Id="rId23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32.xml"/><Relationship Id="rId19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Relationship Id="rId22" Type="http://schemas.openxmlformats.org/officeDocument/2006/relationships/slideLayout" Target="../slideLayouts/slideLayout14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48.xml"/><Relationship Id="rId21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5.xml"/><Relationship Id="rId19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Relationship Id="rId22" Type="http://schemas.openxmlformats.org/officeDocument/2006/relationships/slideLayout" Target="../slideLayouts/slideLayout1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0775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4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25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02/11/2025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14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84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04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1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9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94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3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3.png"/><Relationship Id="rId5" Type="http://schemas.openxmlformats.org/officeDocument/2006/relationships/image" Target="../media/image14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5.wdp"/><Relationship Id="rId7" Type="http://schemas.openxmlformats.org/officeDocument/2006/relationships/image" Target="../media/image3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6.png"/><Relationship Id="rId7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5.wdp"/><Relationship Id="rId7" Type="http://schemas.openxmlformats.org/officeDocument/2006/relationships/image" Target="../media/image3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4.png"/><Relationship Id="rId5" Type="http://schemas.microsoft.com/office/2007/relationships/hdphoto" Target="../media/hdphoto7.wdp"/><Relationship Id="rId10" Type="http://schemas.openxmlformats.org/officeDocument/2006/relationships/image" Target="../media/image24.png"/><Relationship Id="rId4" Type="http://schemas.openxmlformats.org/officeDocument/2006/relationships/image" Target="../media/image45.png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6.png"/><Relationship Id="rId7" Type="http://schemas.microsoft.com/office/2007/relationships/hdphoto" Target="../media/hdphoto8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6.png"/><Relationship Id="rId7" Type="http://schemas.microsoft.com/office/2007/relationships/hdphoto" Target="../media/hdphoto9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6.png"/><Relationship Id="rId7" Type="http://schemas.microsoft.com/office/2007/relationships/hdphoto" Target="../media/hdphoto9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6.png"/><Relationship Id="rId7" Type="http://schemas.microsoft.com/office/2007/relationships/hdphoto" Target="../media/hdphoto9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6.png"/><Relationship Id="rId7" Type="http://schemas.microsoft.com/office/2007/relationships/hdphoto" Target="../media/hdphoto5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10" Type="http://schemas.openxmlformats.org/officeDocument/2006/relationships/image" Target="../media/image24.png"/><Relationship Id="rId4" Type="http://schemas.openxmlformats.org/officeDocument/2006/relationships/image" Target="../media/image37.png"/><Relationship Id="rId9" Type="http://schemas.microsoft.com/office/2007/relationships/hdphoto" Target="../media/hdphoto7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6.png"/><Relationship Id="rId7" Type="http://schemas.microsoft.com/office/2007/relationships/hdphoto" Target="../media/hdphoto5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10" Type="http://schemas.openxmlformats.org/officeDocument/2006/relationships/image" Target="../media/image25.png"/><Relationship Id="rId4" Type="http://schemas.openxmlformats.org/officeDocument/2006/relationships/image" Target="../media/image37.png"/><Relationship Id="rId9" Type="http://schemas.microsoft.com/office/2007/relationships/hdphoto" Target="../media/hdphoto7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6.png"/><Relationship Id="rId7" Type="http://schemas.microsoft.com/office/2007/relationships/hdphoto" Target="../media/hdphoto10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6.png"/><Relationship Id="rId7" Type="http://schemas.microsoft.com/office/2007/relationships/hdphoto" Target="../media/hdphoto10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6.png"/><Relationship Id="rId7" Type="http://schemas.microsoft.com/office/2007/relationships/hdphoto" Target="../media/hdphoto1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12" Type="http://schemas.openxmlformats.org/officeDocument/2006/relationships/image" Target="../media/image3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gif"/><Relationship Id="rId11" Type="http://schemas.openxmlformats.org/officeDocument/2006/relationships/image" Target="../media/image52.png"/><Relationship Id="rId5" Type="http://schemas.microsoft.com/office/2007/relationships/hdphoto" Target="../media/hdphoto2.wdp"/><Relationship Id="rId10" Type="http://schemas.openxmlformats.org/officeDocument/2006/relationships/image" Target="../media/image32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6.png"/><Relationship Id="rId7" Type="http://schemas.microsoft.com/office/2007/relationships/hdphoto" Target="../media/hdphoto1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10" Type="http://schemas.openxmlformats.org/officeDocument/2006/relationships/image" Target="../media/image24.png"/><Relationship Id="rId4" Type="http://schemas.openxmlformats.org/officeDocument/2006/relationships/image" Target="../media/image37.png"/><Relationship Id="rId9" Type="http://schemas.microsoft.com/office/2007/relationships/hdphoto" Target="../media/hdphoto13.wd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microsoft.com/office/2007/relationships/hdphoto" Target="../media/hdphoto14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38.png"/><Relationship Id="rId10" Type="http://schemas.openxmlformats.org/officeDocument/2006/relationships/image" Target="../media/image24.png"/><Relationship Id="rId4" Type="http://schemas.openxmlformats.org/officeDocument/2006/relationships/image" Target="../media/image37.png"/><Relationship Id="rId9" Type="http://schemas.microsoft.com/office/2007/relationships/hdphoto" Target="../media/hdphoto15.wdp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microsoft.com/office/2007/relationships/hdphoto" Target="../media/hdphoto16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.png"/><Relationship Id="rId5" Type="http://schemas.openxmlformats.org/officeDocument/2006/relationships/image" Target="../media/image38.png"/><Relationship Id="rId10" Type="http://schemas.openxmlformats.org/officeDocument/2006/relationships/image" Target="../media/image24.png"/><Relationship Id="rId4" Type="http://schemas.openxmlformats.org/officeDocument/2006/relationships/image" Target="../media/image37.png"/><Relationship Id="rId9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6.png"/><Relationship Id="rId7" Type="http://schemas.microsoft.com/office/2007/relationships/hdphoto" Target="../media/hdphoto17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6.png"/><Relationship Id="rId7" Type="http://schemas.microsoft.com/office/2007/relationships/hdphoto" Target="../media/hdphoto1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10" Type="http://schemas.openxmlformats.org/officeDocument/2006/relationships/image" Target="../media/image24.png"/><Relationship Id="rId4" Type="http://schemas.openxmlformats.org/officeDocument/2006/relationships/image" Target="../media/image37.png"/><Relationship Id="rId9" Type="http://schemas.microsoft.com/office/2007/relationships/hdphoto" Target="../media/hdphoto13.wdp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microsoft.com/office/2007/relationships/hdphoto" Target="../media/hdphoto14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38.png"/><Relationship Id="rId10" Type="http://schemas.openxmlformats.org/officeDocument/2006/relationships/image" Target="../media/image24.png"/><Relationship Id="rId4" Type="http://schemas.openxmlformats.org/officeDocument/2006/relationships/image" Target="../media/image37.png"/><Relationship Id="rId9" Type="http://schemas.microsoft.com/office/2007/relationships/hdphoto" Target="../media/hdphoto15.wdp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microsoft.com/office/2007/relationships/hdphoto" Target="../media/hdphoto16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.png"/><Relationship Id="rId5" Type="http://schemas.openxmlformats.org/officeDocument/2006/relationships/image" Target="../media/image38.png"/><Relationship Id="rId10" Type="http://schemas.openxmlformats.org/officeDocument/2006/relationships/image" Target="../media/image24.png"/><Relationship Id="rId4" Type="http://schemas.openxmlformats.org/officeDocument/2006/relationships/image" Target="../media/image37.png"/><Relationship Id="rId9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5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46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4.png"/><Relationship Id="rId5" Type="http://schemas.openxmlformats.org/officeDocument/2006/relationships/image" Target="../media/image28.gif"/><Relationship Id="rId10" Type="http://schemas.openxmlformats.org/officeDocument/2006/relationships/image" Target="../media/image24.png"/><Relationship Id="rId4" Type="http://schemas.openxmlformats.org/officeDocument/2006/relationships/image" Target="../media/image65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C081289-9326-1832-2F02-0106C01E8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8" b="3860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66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الثاني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3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(30د)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(30د 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(30د)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 (30د)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مراجعة توليف (شكل وفهم) (40د)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القراءة الاثرائية : الحصة 2 (20د)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6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تقويم مستوى التحكم .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532851" y="21225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رائز التحقق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المعالجة و الدعم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الصحن الصغير - الحصة 2 – قراءة الجزء الأول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D87621C-7824-79B5-1BD7-1B109EA19C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21519" y="4712029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رائز التحقق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FA785B4-FE81-5515-1D56-7273EF2E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DA5BFA-3D52-19C3-BFD2-9274B9783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5FB852-170A-2F86-5B1E-D0F394434C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A8FF37-7DFD-A9D2-E63D-26D75F184A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F889F9-0E4A-0115-7C8B-AE73EA9D9A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5F1B4B-88C8-FABD-D1FB-4B16B79791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DC97F4-53D7-A57D-C05B-CA19DFA71E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1F517A-4A94-1577-0E2B-98BDB7FFF2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66F0B6-248A-C19F-1864-4745B76AFCF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4" name="Espace réservé pour une image  4">
            <a:extLst>
              <a:ext uri="{FF2B5EF4-FFF2-40B4-BE49-F238E27FC236}">
                <a16:creationId xmlns:a16="http://schemas.microsoft.com/office/drawing/2014/main" id="{F2123FF1-AD45-CB10-6D79-2AF2E214B9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781" y="676343"/>
            <a:ext cx="900113" cy="900112"/>
          </a:xfrm>
        </p:spPr>
      </p:pic>
      <p:pic>
        <p:nvPicPr>
          <p:cNvPr id="5" name="Espace réservé pour une image  10">
            <a:extLst>
              <a:ext uri="{FF2B5EF4-FFF2-40B4-BE49-F238E27FC236}">
                <a16:creationId xmlns:a16="http://schemas.microsoft.com/office/drawing/2014/main" id="{AAE4AB6F-2CA5-90BE-C174-3F8C64AA70A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</p:spTree>
    <p:extLst>
      <p:ext uri="{BB962C8B-B14F-4D97-AF65-F5344CB8AC3E}">
        <p14:creationId xmlns:p14="http://schemas.microsoft.com/office/powerpoint/2010/main" val="309389931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57D1160E-6BA9-CC18-311F-F714FA7A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2BECC5-219E-563C-DFB8-453F9AF0B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8124EC-A359-A4BD-0424-9ED0D4AC12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1477D1-AB3C-EFF9-3FF3-ABCB6B3F82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9B7BC-3B06-A4D7-29EF-357614253B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F675F0F-141F-6405-E8C0-3EF13F2D5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145C29-7ED0-3881-76EB-8E9A1B4A6E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8999A-52B5-0BDE-3801-D31730DB8C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CB0F56-033C-2600-01F1-089E3DC3797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37" name="Espace réservé pour une image  4">
            <a:extLst>
              <a:ext uri="{FF2B5EF4-FFF2-40B4-BE49-F238E27FC236}">
                <a16:creationId xmlns:a16="http://schemas.microsoft.com/office/drawing/2014/main" id="{216546B4-85A1-E099-31EF-369926AD97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  <a:prstGeom prst="rect">
            <a:avLst/>
          </a:prstGeo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292D0FB5-D540-BFD0-F6AC-FE864E8B85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23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D66D4-6EAC-890C-3DAF-1CB34FC9D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BD3141E5-6766-80AB-BDA1-65B8DC423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72759" y="1532240"/>
            <a:ext cx="3406435" cy="482387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EE4A397-21FA-CF72-B01A-7485FDDE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756000"/>
            <a:ext cx="70392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الصفحة 32. سأتحقق من درجة تحكمكم في استراتيجية الكلمات المفاتيح.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2A47BC-11A4-D699-47E4-ACF7FC8C7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953472-91C0-F996-F894-7933A552D8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80D037-E7AA-8B76-DFED-816FFE528C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E035D8-8D1B-B70D-C857-D1542CCA9F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64585D-4F35-65B1-4B0E-2857CFBB5B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96495D-7D9B-BB42-7C20-B20682F83B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مراجعة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B33D57-7972-5F2C-D032-49F73D3AD3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69A596-196B-2D10-7631-7413B54FCD6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567F272-58DC-64E5-D128-9C0561DF53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0480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3A850F1-364D-E513-32FA-5F48532E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أجيبوا عن الأسئلة التالية من خلال النص. سأسجل نسبة التحكم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618EAF-3727-EB91-D2F6-287D584A1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3E8C8B-6019-FC78-CC9C-BCF43D527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BE2049-E8C2-1533-45EC-4DB6308B80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A810A2-4F40-35E3-CFDF-FB645DE363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B2F2601-C84A-75C5-8AC4-72D34D7597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7B781-6716-121B-E011-7DACB079E8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1759E2-D8EB-9330-A9B4-59B93CDCA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88A2C1-198C-7A2B-66E3-4FD93A931CF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B47CF73-D5F7-0A59-2E72-4218EF0238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169378"/>
            <a:ext cx="8139956" cy="4088691"/>
          </a:xfrm>
          <a:prstGeom prst="rect">
            <a:avLst/>
          </a:prstGeom>
        </p:spPr>
      </p:pic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FAE2E58C-7D5B-C34D-6F9F-3B7EBFA919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7487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021E-D218-B50F-7257-B89B104B6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FAFDB7D-9F81-5B68-816B-DCE94FC51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الأول.  معكم دقيقة للإجابة.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466DD3-BB7C-9F34-6775-B61C6BD63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A09C34-4583-6E6F-86DE-8B30107742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4DAB8B-BF26-05B1-3C8E-923D47CC4D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F96E0E-5B66-7585-CE19-95DC87F0C1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15099B9-FC4E-980F-ACB4-79F6D2EBE0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196376-4484-1D28-EE12-C1565E4C8F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D58150-125D-13B1-A66B-AD93F82466C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FCE8F9-8B5F-C747-A4DC-FD1690E9E541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5CF6FF20-F56A-7530-239D-011E7E8C7A81}"/>
              </a:ext>
            </a:extLst>
          </p:cNvPr>
          <p:cNvSpPr txBox="1"/>
          <p:nvPr/>
        </p:nvSpPr>
        <p:spPr>
          <a:xfrm>
            <a:off x="1347155" y="3577638"/>
            <a:ext cx="6449689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كَيْفَ صارَتْ سُقوفُ وَجُدْرانُ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ﭐلْبَيْتِ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؟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DDF5F1D0-D8E9-D1E9-E75E-BE88CCB399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10056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47FD2-AE95-45EB-534C-C3ECC785C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4BF7CFD-E1F1-792A-0745-BA1D484AA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الثاني.  معكم دقيقة للإجابة.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7513D0-7383-11B7-94C6-697659C80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228666-9B47-5F72-D5E6-137EDB2C7A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B949FFA-F805-D4B1-A26E-E369D5BB5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40DE7C-099A-B6AB-CA72-2F570AB13F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8762F98-199C-2CD4-C20C-8C2BAF0FC4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18D698-0396-1A0F-00E1-BF439E97C6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975FDE-D688-E805-EC3C-C8FFDCFD240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63566D-327D-F814-3F05-4F0820F3BB3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EE4FC3E1-E773-248D-5775-212F3C11C105}"/>
              </a:ext>
            </a:extLst>
          </p:cNvPr>
          <p:cNvSpPr txBox="1"/>
          <p:nvPr/>
        </p:nvSpPr>
        <p:spPr>
          <a:xfrm>
            <a:off x="1347155" y="3248526"/>
            <a:ext cx="6449689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لِماذا بَدَأَتِ ﭐلْأُمُّ بِإِسْداءِ ﭐلنَّصائِحِ لِلْأَطْفالِ؟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300AE51D-1FF0-4B58-0DF7-63A14A1288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0844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173F8-6D1E-93DD-646F-C35A31032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60F2236-25B4-62C1-9623-B68DD637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 .  معكم دقيقة للإجابة.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8230F0-8628-D991-DA3F-0487A1692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FA21EA-B179-13C6-C157-B83825E262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43B94A-3E64-1B67-AF52-776D818F89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4B04F0-9B3B-1C3D-8BCB-61EF3BCDC6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CC158E8-DC9F-DE4F-3791-FB6732315B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850EC3-32D8-F02F-C362-A79401A0DE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0D5D7E-3E63-E251-D89F-178FAFCF5CA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5FB51F-3D77-C9E6-BA4D-3C68A1AD0CD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D9BAF1D3-1B80-F64F-9DFB-E9F12591496F}"/>
              </a:ext>
            </a:extLst>
          </p:cNvPr>
          <p:cNvSpPr txBox="1"/>
          <p:nvPr/>
        </p:nvSpPr>
        <p:spPr>
          <a:xfrm>
            <a:off x="1347155" y="3248526"/>
            <a:ext cx="6449689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أُكْتُبْ سُؤالاً مُغْلَقاً وَسُؤالاً مَفْتوحاً.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304B41D3-09C3-C8CA-B026-ABA0A2DE2F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34523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79347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رائز التحقق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04BE1AA-7525-7712-CF9E-1CC63D3D82B4}"/>
              </a:ext>
            </a:extLst>
          </p:cNvPr>
          <p:cNvSpPr txBox="1"/>
          <p:nvPr/>
        </p:nvSpPr>
        <p:spPr>
          <a:xfrm>
            <a:off x="5123949" y="2446331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أقل من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5A1FF613-DB5A-6055-0A43-EC8D392EA43E}"/>
              </a:ext>
            </a:extLst>
          </p:cNvPr>
          <p:cNvSpPr txBox="1"/>
          <p:nvPr/>
        </p:nvSpPr>
        <p:spPr>
          <a:xfrm>
            <a:off x="4726907" y="4088198"/>
            <a:ext cx="3943350" cy="17366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إعادة نمذجة + استثمار أنشطة المراجعة في الممارسة الموجهة والممارسة المستقلة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04456D1-E9EC-5DCA-2911-B940AFCE0785}"/>
              </a:ext>
            </a:extLst>
          </p:cNvPr>
          <p:cNvSpPr/>
          <p:nvPr/>
        </p:nvSpPr>
        <p:spPr>
          <a:xfrm>
            <a:off x="6456266" y="3251052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C9701EA-A7CB-B2F1-5E80-22F023498239}"/>
              </a:ext>
            </a:extLst>
          </p:cNvPr>
          <p:cNvSpPr txBox="1"/>
          <p:nvPr/>
        </p:nvSpPr>
        <p:spPr>
          <a:xfrm>
            <a:off x="788564" y="2478416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وأكثر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5D1C612-4530-BE97-EAE0-E8B89DBDF1B6}"/>
              </a:ext>
            </a:extLst>
          </p:cNvPr>
          <p:cNvSpPr txBox="1"/>
          <p:nvPr/>
        </p:nvSpPr>
        <p:spPr>
          <a:xfrm>
            <a:off x="391522" y="4120283"/>
            <a:ext cx="3943350" cy="1191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استثمار الأنشطة للدعم والإغناء.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ممارسة مستقلة لجميع الأنشطة.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D6E24C30-117D-C029-08B0-C6043E333A3A}"/>
              </a:ext>
            </a:extLst>
          </p:cNvPr>
          <p:cNvSpPr/>
          <p:nvPr/>
        </p:nvSpPr>
        <p:spPr>
          <a:xfrm>
            <a:off x="2120881" y="3283137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مراجعة وتوليف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معالجة التعثرات ودعم المكتسبات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EE643-8BBE-B603-815D-8E508B9EC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AFF52666-5E2B-2505-161A-050A6B419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4120" y="1532241"/>
            <a:ext cx="3406435" cy="48238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E07E6F2-9D20-BBAB-DA45-3F481B870C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627" y="1595723"/>
            <a:ext cx="3444538" cy="4839119"/>
          </a:xfrm>
          <a:prstGeom prst="rect">
            <a:avLst/>
          </a:prstGeom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CD49B6C2-4D06-1D28-7990-D158CD6ACB0F}"/>
              </a:ext>
            </a:extLst>
          </p:cNvPr>
          <p:cNvSpPr/>
          <p:nvPr/>
        </p:nvSpPr>
        <p:spPr>
          <a:xfrm>
            <a:off x="1020346" y="6003984"/>
            <a:ext cx="353348" cy="35213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34A9676-7105-7A53-E5C1-CD3936955127}"/>
              </a:ext>
            </a:extLst>
          </p:cNvPr>
          <p:cNvSpPr/>
          <p:nvPr/>
        </p:nvSpPr>
        <p:spPr>
          <a:xfrm>
            <a:off x="7115436" y="6003983"/>
            <a:ext cx="353348" cy="35213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363F5F5-01C0-0A4C-84E8-384D65BB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سننجز أنشطة المراجعة و التوليف الواردة على  الصفحتين 32 و 33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B67B5-B7F8-5860-055C-A1FF74E681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4CBC4-54DC-3E08-0138-F4A9ABA712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6CB7D-9FD0-A403-6CAF-E3CE02E807D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4D7200-9BDC-239F-19EE-501E862B1E6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5ACB8D-F39B-0AC0-6097-E23793A1E5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561B9-A365-0FAA-3D7E-C66499C365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537F2B-F5E8-0DDC-0D5B-C9FE446838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8433FB-EB30-E5B8-FC43-4EE9BB6FDA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563D113-E179-1E3D-00C3-365079C14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0952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FB0D-A4FE-13BB-3265-08FF8BCF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06F8D-9579-5117-BFC5-0BA05B2A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756000"/>
            <a:ext cx="7005842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اِقرؤوا النص التالي: « ضيوف في بيتنا" قراءة صامتة ؛لتتمكنوا من ضبط جمل بالشكل التام  و الإجابة عن أسئلة.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D8C4D-F3E2-3565-AEFC-18CFCE533A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05A2DC-7B17-EC33-CC39-F8EFB083C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0F528E-2794-FC7A-3733-927AE356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1079C-1DF9-41BB-1B0C-65F343A07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32D184-D105-AA1B-3FF0-465A1B4C1E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382B-2732-5B1D-C582-9724C6CD73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39ADAE-FD53-5AE1-9548-BDDE9EF86D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2BF616-27C7-330E-2049-6658A7DF63D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FE3CF53-DECA-58ED-5B63-7FBABC535B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714" y="1875470"/>
            <a:ext cx="8182650" cy="47597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BB6CD61-057B-B042-47AA-1318EBA220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8241" y="1455820"/>
            <a:ext cx="1788808" cy="453895"/>
          </a:xfrm>
          <a:prstGeom prst="rect">
            <a:avLst/>
          </a:prstGeom>
        </p:spPr>
      </p:pic>
      <p:pic>
        <p:nvPicPr>
          <p:cNvPr id="16" name="Espace réservé pour une image  12">
            <a:extLst>
              <a:ext uri="{FF2B5EF4-FFF2-40B4-BE49-F238E27FC236}">
                <a16:creationId xmlns:a16="http://schemas.microsoft.com/office/drawing/2014/main" id="{057E7524-1FAC-67D1-CF24-22DCFA80F0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81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F0DB-E553-DCA4-A9F7-4C5165CD3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0A8E4B-8BED-D5A1-6357-B1CB618F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الأول:  اضبطوا كلمات الفقرة بالشكل التام.</a:t>
            </a:r>
            <a:b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تكتب الفقرة على السبورة.</a:t>
            </a:r>
            <a:endParaRPr lang="fr-FR" sz="24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B3C171-70B2-3832-C66B-37D14F6B9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ADC61-4EB6-54D0-E07E-83A1880E9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83E053-0548-37D9-3637-CF9FB864C0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2F891-44A8-E889-3145-4D737E02B4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E5732D-9465-3D97-3134-166CBC49ED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1840CF-76CC-8790-DF1F-B65CD680BF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DCE641-3AA1-ADD0-38C0-55F45C205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10CAD-77A0-0394-68AD-E8B884B88DC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9E1E1BC-A810-2163-1F08-8185ADBA1A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295" y="2524546"/>
            <a:ext cx="8310196" cy="2997391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F3E40C8-560C-C692-D931-E4A151C56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3749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6CBB-5967-F0A7-3929-31EEEDC5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E7EE44-31B9-FBFA-0E8F-F1B7CF47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614455-0C17-981D-8F41-2C5F55F8ED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6F2A03-627A-DCDF-AA39-134EE9991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892424-0017-C60B-16B1-FD99F4ACAA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73DA0C-C323-E206-258F-6D275560BF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FE5FC27-C86D-8EBE-4627-51272CE79B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2C1608-435A-732F-9092-8EDBCF9212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3078D-3A32-60A6-95E2-E64A44A09E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572854-153A-5665-45CC-04C6D9284D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B4F950-99AD-40EF-992A-5A667D7D70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295" y="2524546"/>
            <a:ext cx="8310196" cy="2997391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A451E50-BCEC-636C-28C3-65B24CD4BD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9393508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52A05-BAAA-06F2-A19C-6A81D71B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5C8A5F3-C041-E219-2410-57F00BFF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يصحح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39E2C-7B92-818A-E79E-D6073DB3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D51BB3-03A0-F9C7-41FF-C89D38E43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F57510-5823-0EDA-0ED9-5F3D50A9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6E5AB6-53EA-E4C3-C0F9-479BD483D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859BC1-1F17-8FBE-65F0-A4B328ECF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0DB3AE-6E5C-1E7A-9385-E2BE0302A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92F2CD-9815-09A6-A329-4DFE40060C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5203C3-2BFE-35FC-0A6A-4522803FB04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82A6E72-299A-71B8-E6E2-1D7F1A258E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295" y="2524546"/>
            <a:ext cx="8310196" cy="2997391"/>
          </a:xfrm>
          <a:prstGeom prst="rect">
            <a:avLst/>
          </a:prstGeom>
        </p:spPr>
      </p:pic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2AC7FF7B-26CD-936C-C9DB-12F96E67B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015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0EABB-45E2-77F7-58A6-93195F82B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50D233-4A7B-4B80-38BB-B419BF91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أخطاءكم.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59C2A7-CD47-8E51-517C-F200FDD2EF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7028B-AE1C-E7F4-5C85-21CD6B020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0E9D-2C3D-6208-722A-ACD45185A2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E4BD4F-1A00-0DDC-DF46-0496854FE4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300F34-232F-EB92-75E7-3333E69E85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C70520-A240-7E42-6EA6-D19B7D14D1A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F95A1F-0928-3486-D07A-E78BECE6B5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FA3002-9F08-D5A0-9170-10650D4271B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73465C-546A-4525-0C6A-CFE162A1199F}"/>
              </a:ext>
            </a:extLst>
          </p:cNvPr>
          <p:cNvSpPr txBox="1"/>
          <p:nvPr/>
        </p:nvSpPr>
        <p:spPr>
          <a:xfrm>
            <a:off x="372980" y="1961814"/>
            <a:ext cx="8439485" cy="3888045"/>
          </a:xfrm>
          <a:prstGeom prst="roundRect">
            <a:avLst>
              <a:gd name="adj" fmla="val 8154"/>
            </a:avLst>
          </a:prstGeom>
          <a:solidFill>
            <a:srgbClr val="D6E9EA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اَلسُّقوفُ نَظيفَةٌ وَ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لْجُدْرانُ مُتَأَلِّقَةٌ، وَ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للَّوْحاتُ نُفِضَ عَنْها غُبارُ 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لْإِهْمالِ وَ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لنِّسْيانِ، وَما كادَ ﭐلنَّهارُ يَنْتَهي حَتّى 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مْتَدَّ ﭐلْأَمْرُ إِلَيْنا نَحْنُ ﭐلصِّغارَ، فَتَعَيَّنَ عَلَيْنا أَنْ نَغْتَسِلَ وَنُغَيِّرَ مَلابِسَنا. نَظَرَتْ إِلَيْنا والِدَتي نَظْرَةً مِلْؤُها 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لرِّضى، وَبَدَأَتْ في إِسْداءِ 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لنَّصائِحِ 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سْتِعْداداً لِاسْتِقْبالِ 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لضُّيوفِ.</a:t>
            </a: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F850F78-1CE6-413F-1318-60BE52876D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1815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9775A-8D76-CF57-5955-1354FC8A9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C7CCDDB-56BD-FCAA-1706-99D3D8EC4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: اِقرؤوا النص التالي: « ضيوف في بيتنا" قراءة صامتة ؛ بعد ذلك تجيبون عن أسئلة المعجم و الفهم و اللغة.   لديكم 15 دقيقة للإ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نجاز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D0E876-872B-9B94-9716-E73080B85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0E34F7-3226-625A-187F-2364C546C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1109B6-CEFD-BF59-BE9F-0737084E4D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42C336-F151-C431-558F-730EB9C957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DD376F-FC94-8CF7-455E-448C9BFA8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2198FC-0FD0-CB45-3BD4-D82343A93B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15972-6CA1-1632-3721-42A323A75C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D579A1-F247-4714-E9B7-4A21DB9EAA7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FD8723-2C57-0617-6EB3-FF8BB17C5D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4120" y="1532241"/>
            <a:ext cx="3406435" cy="482387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CCC32B-6A32-1933-E294-F7E0A59E9B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627" y="1595723"/>
            <a:ext cx="3444538" cy="483911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3B60636-61FB-8BCC-CE62-CB170EEC1A0E}"/>
              </a:ext>
            </a:extLst>
          </p:cNvPr>
          <p:cNvSpPr/>
          <p:nvPr/>
        </p:nvSpPr>
        <p:spPr>
          <a:xfrm>
            <a:off x="4432165" y="4199021"/>
            <a:ext cx="2931161" cy="1780674"/>
          </a:xfrm>
          <a:prstGeom prst="roundRect">
            <a:avLst>
              <a:gd name="adj" fmla="val 757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DFD98AD-7D92-C493-BF1B-085AC3700FF4}"/>
              </a:ext>
            </a:extLst>
          </p:cNvPr>
          <p:cNvSpPr/>
          <p:nvPr/>
        </p:nvSpPr>
        <p:spPr>
          <a:xfrm>
            <a:off x="1244315" y="2163506"/>
            <a:ext cx="2931161" cy="3938494"/>
          </a:xfrm>
          <a:prstGeom prst="roundRect">
            <a:avLst>
              <a:gd name="adj" fmla="val 757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AE14DEB3-1753-95E5-063D-6884C94003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6407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AF61C-07E0-582C-7F39-ED2B09135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3C92F56-A4A7-362B-E7B9-28345AE02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مهلة للتفكير. سأمر بين الصفوف لتقديم المساعدة.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09CF86-D194-A22D-7EC7-85CA27D21F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5EDA5C-E3A2-959A-5A18-70A993902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EEBBA1-9101-3E49-9192-59DCECE68E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BAE3C5-BD4B-CD72-4270-C45AC0E96D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13E2E7-6B11-22F2-30F2-028B6A607E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256B1F-93C5-2A1E-0668-799DA6690A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583855-B1A8-5993-333B-EB2499A1D7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6DEB68-7F7D-350C-751E-E0017DFB433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2AC0D5-4D9E-379A-2580-B3A1D5267D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4120" y="1532241"/>
            <a:ext cx="3406435" cy="482387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BA2722-A2CC-715D-920D-B3738C1567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627" y="1595723"/>
            <a:ext cx="3444538" cy="483911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E4B9079-913A-B522-FBC5-08ABE9DBD4A0}"/>
              </a:ext>
            </a:extLst>
          </p:cNvPr>
          <p:cNvSpPr/>
          <p:nvPr/>
        </p:nvSpPr>
        <p:spPr>
          <a:xfrm>
            <a:off x="4432165" y="4199021"/>
            <a:ext cx="2931161" cy="1780674"/>
          </a:xfrm>
          <a:prstGeom prst="roundRect">
            <a:avLst>
              <a:gd name="adj" fmla="val 757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2288DF5-C233-05B2-31A8-DF8D302C574C}"/>
              </a:ext>
            </a:extLst>
          </p:cNvPr>
          <p:cNvSpPr/>
          <p:nvPr/>
        </p:nvSpPr>
        <p:spPr>
          <a:xfrm>
            <a:off x="1244315" y="2163506"/>
            <a:ext cx="2931161" cy="3938494"/>
          </a:xfrm>
          <a:prstGeom prst="roundRect">
            <a:avLst>
              <a:gd name="adj" fmla="val 757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01B22DB-E347-42A1-508D-939835B88E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7955335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4A33F-D367-026D-8C83-C0D48B594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91A9B51-CE66-68C4-FDC4-391A3B58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الان. من يجيب عن أسئلة المعجم؟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F6978D-D3BA-922F-8197-A06AC11171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B7CC1-A67E-4E1B-9B5C-A5CDD0AA7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00ECC0-ACFC-0516-3C8D-A004D64E5B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2D2D59-9E38-DAC5-C3FD-92FB9A121C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00A036-8D49-FABE-A00E-9ACA08EF4A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9B5374-4B6F-2B6E-E2BA-846DDFBAE1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C7886-CDC7-547A-20E3-0C3A68407D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C01E4E-137B-8C57-1D64-F30F67CC44C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433D56D-DFC0-360A-C0D9-2405A154CC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766" y="1970423"/>
            <a:ext cx="7591580" cy="4613905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033C1D0-3CD6-F9B1-FA1D-5372A2C84F8F}"/>
              </a:ext>
            </a:extLst>
          </p:cNvPr>
          <p:cNvSpPr/>
          <p:nvPr/>
        </p:nvSpPr>
        <p:spPr>
          <a:xfrm>
            <a:off x="1009767" y="2496701"/>
            <a:ext cx="7591580" cy="1461688"/>
          </a:xfrm>
          <a:prstGeom prst="roundRect">
            <a:avLst>
              <a:gd name="adj" fmla="val 757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D6701E06-BB57-133C-2F07-F781377803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5276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DFB9F-FFF5-8F5B-CE6C-51161E7A0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13588D0-DC1B-6E16-D671-6BF92E964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087BA4-92CD-7F9B-26F6-2512302CF4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F2153E-7EF4-5722-C3F3-F2B003A78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6A7DF1-C458-F3F5-EE6C-A551DF9648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27E76D-C600-ABB7-DE87-5A6ED11310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E76048-4C32-0CB8-9514-15DCC46BE5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1832E8-A00D-D588-42D5-3F321205029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64EC8D-8A29-7C61-5A91-F4EBD14259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39DD4F-4A7C-8C07-E233-4BB1E40FF3D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A0396B9-0972-B74A-0835-3F40897F07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766" y="1970423"/>
            <a:ext cx="7591580" cy="4613905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BFF9B59-0822-E0F9-3ECD-475C4653FFC6}"/>
              </a:ext>
            </a:extLst>
          </p:cNvPr>
          <p:cNvSpPr/>
          <p:nvPr/>
        </p:nvSpPr>
        <p:spPr>
          <a:xfrm>
            <a:off x="1009767" y="2496701"/>
            <a:ext cx="7591580" cy="1461688"/>
          </a:xfrm>
          <a:prstGeom prst="roundRect">
            <a:avLst>
              <a:gd name="adj" fmla="val 757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0E98602-438A-03C8-A304-C329952D5FDC}"/>
              </a:ext>
            </a:extLst>
          </p:cNvPr>
          <p:cNvSpPr txBox="1"/>
          <p:nvPr/>
        </p:nvSpPr>
        <p:spPr>
          <a:xfrm>
            <a:off x="6643889" y="3028416"/>
            <a:ext cx="1226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اِكْتَسى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6D1780B-2A89-3EBD-26F7-48D8A81DECF9}"/>
              </a:ext>
            </a:extLst>
          </p:cNvPr>
          <p:cNvSpPr txBox="1"/>
          <p:nvPr/>
        </p:nvSpPr>
        <p:spPr>
          <a:xfrm>
            <a:off x="6065556" y="3377331"/>
            <a:ext cx="1226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اِحْتِفاءً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BEA284-4EA7-9910-E82D-1914098A43F2}"/>
              </a:ext>
            </a:extLst>
          </p:cNvPr>
          <p:cNvSpPr txBox="1"/>
          <p:nvPr/>
        </p:nvSpPr>
        <p:spPr>
          <a:xfrm>
            <a:off x="2742759" y="3365299"/>
            <a:ext cx="1226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نُفِضَ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A87F1BE-3F64-6ED8-ED23-8A0BE31BD586}"/>
              </a:ext>
            </a:extLst>
          </p:cNvPr>
          <p:cNvSpPr txBox="1"/>
          <p:nvPr/>
        </p:nvSpPr>
        <p:spPr>
          <a:xfrm>
            <a:off x="2635348" y="2935157"/>
            <a:ext cx="1226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أَبْهى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DF5D3553-7FCB-004B-610F-2B1370A0C1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8742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84E81-CAE0-EBDF-B10F-D81A3BE3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5370B1C-32F3-2303-E352-5A3F400A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التصحيح  من يقرأ جوابه عن السؤال 1 و السؤال 2 . كيف تمكنتم من الإجابة؟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FA572C-0E48-8435-1BD9-C73942723B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74E2E3-0435-F00C-11E2-E2701A83E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F2ABCB-37D9-C942-FE05-C6DD804176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4B26A1-BDE3-C879-5769-168A3F59CC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F99E8FC-7473-C987-3F96-C1480DC20D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AF66F-592B-AC96-E6BE-059C95B290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5789A6-1CD2-A74A-D3DD-187309AEB3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5BA884-FF3E-8570-0E87-BA0F31697D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A7019DF-72E7-B33A-8753-2CF5E900B7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766" y="1970423"/>
            <a:ext cx="7591580" cy="4613905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E0BCF7F-1AD4-949E-C798-3DAFF2241D1B}"/>
              </a:ext>
            </a:extLst>
          </p:cNvPr>
          <p:cNvSpPr/>
          <p:nvPr/>
        </p:nvSpPr>
        <p:spPr>
          <a:xfrm>
            <a:off x="1009766" y="4484666"/>
            <a:ext cx="7591580" cy="2099662"/>
          </a:xfrm>
          <a:prstGeom prst="roundRect">
            <a:avLst>
              <a:gd name="adj" fmla="val 757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73F5B3D-486B-73CE-2A74-1F0FDD959094}"/>
              </a:ext>
            </a:extLst>
          </p:cNvPr>
          <p:cNvSpPr txBox="1"/>
          <p:nvPr/>
        </p:nvSpPr>
        <p:spPr>
          <a:xfrm>
            <a:off x="6643889" y="3028416"/>
            <a:ext cx="1226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اِكْتَسى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8736758-88B7-5BE6-32C0-02C1B590280D}"/>
              </a:ext>
            </a:extLst>
          </p:cNvPr>
          <p:cNvSpPr txBox="1"/>
          <p:nvPr/>
        </p:nvSpPr>
        <p:spPr>
          <a:xfrm>
            <a:off x="6065556" y="3377331"/>
            <a:ext cx="1226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اِحْتِفاءً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685E47-81F1-9585-7FD3-67B8E5698E95}"/>
              </a:ext>
            </a:extLst>
          </p:cNvPr>
          <p:cNvSpPr txBox="1"/>
          <p:nvPr/>
        </p:nvSpPr>
        <p:spPr>
          <a:xfrm>
            <a:off x="2742759" y="3365299"/>
            <a:ext cx="1226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نُفِضَ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0B9E1AF-0857-C4D2-A6C2-E404F735D758}"/>
              </a:ext>
            </a:extLst>
          </p:cNvPr>
          <p:cNvSpPr txBox="1"/>
          <p:nvPr/>
        </p:nvSpPr>
        <p:spPr>
          <a:xfrm>
            <a:off x="2635348" y="2935157"/>
            <a:ext cx="1226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أَبْهى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443CA6DE-28E0-A023-3C5E-5CA69EEC10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7107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6D67A-0C2B-DEDD-5D51-F5D6B223A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CE71D58-0304-4E2B-5E28-96D70E32E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19EECB4-A1EE-005F-D560-4D5AFB2BFD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4B6A7F-1578-EBAD-0876-BE3A19601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08D75B-8526-126F-BEB1-4940D7D785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B5999D-C112-504E-ECCF-059C06A81A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A535080-054A-5A5B-14E9-6AB6631666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F8F740-8E25-0D8F-5732-801BB3B0DB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D4B834-C405-9777-2675-A4D0538D07B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1A87C8-FAC2-B87C-640F-7B1199BD589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BE094-101B-395E-1828-BE761434B006}"/>
              </a:ext>
            </a:extLst>
          </p:cNvPr>
          <p:cNvGrpSpPr/>
          <p:nvPr/>
        </p:nvGrpSpPr>
        <p:grpSpPr>
          <a:xfrm>
            <a:off x="519411" y="1709193"/>
            <a:ext cx="8105177" cy="4613905"/>
            <a:chOff x="542655" y="1964866"/>
            <a:chExt cx="8105177" cy="461390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10F0063-67AA-A9B5-5CAD-8B6472EB6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6252" y="1964866"/>
              <a:ext cx="7591580" cy="4613905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3E1F1C0-2CC4-9882-07E8-5157FE98F779}"/>
                </a:ext>
              </a:extLst>
            </p:cNvPr>
            <p:cNvSpPr txBox="1"/>
            <p:nvPr/>
          </p:nvSpPr>
          <p:spPr>
            <a:xfrm>
              <a:off x="6643889" y="3028416"/>
              <a:ext cx="12262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اِكْتَسى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03591B1-7E2C-BE40-DEBE-34922CEDB961}"/>
                </a:ext>
              </a:extLst>
            </p:cNvPr>
            <p:cNvSpPr txBox="1"/>
            <p:nvPr/>
          </p:nvSpPr>
          <p:spPr>
            <a:xfrm>
              <a:off x="6065556" y="3377331"/>
              <a:ext cx="12262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اِحْتِفاءً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C41B680-1563-C43C-E067-0EE03888FE09}"/>
                </a:ext>
              </a:extLst>
            </p:cNvPr>
            <p:cNvSpPr txBox="1"/>
            <p:nvPr/>
          </p:nvSpPr>
          <p:spPr>
            <a:xfrm>
              <a:off x="2742759" y="3365299"/>
              <a:ext cx="12262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نُفِضَ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F6D26857-BFE2-427B-CD7A-4446589EEE98}"/>
                </a:ext>
              </a:extLst>
            </p:cNvPr>
            <p:cNvSpPr txBox="1"/>
            <p:nvPr/>
          </p:nvSpPr>
          <p:spPr>
            <a:xfrm>
              <a:off x="2635348" y="2935157"/>
              <a:ext cx="12262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أَبْهى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F5B3F240-18BA-75DC-198F-63778FE0360B}"/>
                </a:ext>
              </a:extLst>
            </p:cNvPr>
            <p:cNvSpPr txBox="1"/>
            <p:nvPr/>
          </p:nvSpPr>
          <p:spPr>
            <a:xfrm>
              <a:off x="1056252" y="4726798"/>
              <a:ext cx="7317997" cy="684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نُظِّفَ </a:t>
              </a:r>
              <a:r>
                <a:rPr lang="ar-MA" sz="28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ﭐلْمَنْزِلُ</a:t>
              </a:r>
              <a:r>
                <a:rPr lang="ar-MA" sz="28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 نَفِضَ </a:t>
              </a:r>
              <a:r>
                <a:rPr lang="ar-MA" sz="28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ﭐلْغُبارُ</a:t>
              </a:r>
              <a:r>
                <a:rPr lang="ar-MA" sz="28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عَنِ </a:t>
              </a:r>
              <a:r>
                <a:rPr lang="ar-MA" sz="28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ﭐلْأَواني</a:t>
              </a:r>
              <a:r>
                <a:rPr lang="ar-MA" sz="28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8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وَﭐللَّوْحاتِ</a:t>
              </a:r>
              <a:r>
                <a:rPr lang="ar-MA" sz="28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/  أَصْبَحَ </a:t>
              </a:r>
              <a:r>
                <a:rPr lang="ar-MA" sz="28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ﭐلْمَنْزِلُ</a:t>
              </a:r>
              <a:r>
                <a:rPr lang="ar-MA" sz="28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في أَجْمَلِ صورَةٍ...</a:t>
              </a:r>
              <a:endParaRPr lang="fr-FR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CAEFF6D-EF3C-7B3C-539D-240931A3CE68}"/>
                </a:ext>
              </a:extLst>
            </p:cNvPr>
            <p:cNvSpPr txBox="1"/>
            <p:nvPr/>
          </p:nvSpPr>
          <p:spPr>
            <a:xfrm>
              <a:off x="542655" y="5893968"/>
              <a:ext cx="7915546" cy="684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تَعَيَّنَ عَلَيْنا أَنْ نَغْتَسِلَ وَنُغَيِّرَ </a:t>
              </a:r>
              <a:r>
                <a:rPr lang="ar-MA" sz="28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مَلابِسَنا.بَدَأَتْ</a:t>
              </a:r>
              <a:r>
                <a:rPr lang="ar-MA" sz="28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في إِسْداءِ ﭐلنَّصائِحِ ﭐسْتِعْداداً لِاسْتِقْبالِ </a:t>
              </a:r>
              <a:r>
                <a:rPr lang="ar-MA" sz="28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ﭐلضُّيوفِ</a:t>
              </a:r>
              <a:r>
                <a:rPr lang="ar-MA" sz="28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FR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2" name="Espace réservé pour une image  14">
            <a:extLst>
              <a:ext uri="{FF2B5EF4-FFF2-40B4-BE49-F238E27FC236}">
                <a16:creationId xmlns:a16="http://schemas.microsoft.com/office/drawing/2014/main" id="{A6551C4C-81EA-84DC-62A1-6E953AD7C3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6582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55FA9-0997-13D1-741F-3FE65B776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FB901D6-93B8-F445-4C20-98C2FF2B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الآن السؤال الثالث. كيف حصلتم على الإجابة ؟ أين وجدتم الجواب المناسب؟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C831AF-9A5D-C704-E25A-06835459C2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FBD861-84E5-F948-D401-F07DB4284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F540BB-A94D-AADE-AE5E-D97F8AC0BB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E79F2F-2CB6-37BE-A821-514E8E3B97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65BA18-0E5F-298F-7205-139A1BEA95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1E9FA-BFF5-A66D-4E90-2378EFC6AB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91DF6D-5CF5-9A8F-FD13-41892B4D0A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E1527B-9889-2282-B5F0-A683105B3DE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3C759B-C638-46E1-D194-88B8FCC2C8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5327" y="2731168"/>
            <a:ext cx="8181474" cy="2800228"/>
          </a:xfrm>
          <a:prstGeom prst="rect">
            <a:avLst/>
          </a:prstGeom>
        </p:spPr>
      </p:pic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9A29FEF-ADAE-D342-3CB8-E964D63668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9283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FCDF6-2ED2-9104-CA16-14A9EBFB2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73208CC-A941-B9A2-A8DD-3124511D8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DD45AB-A6A0-0F86-18A2-EA97C515BB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357AB8-200C-8EDA-334B-F9A23C263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2C07D1-0584-7EB9-3239-C0170C28B8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7C6B18-78C1-E334-9AAB-897030FF8F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D381B0-EE34-EEA5-F1A4-4CD08B1264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0627CB-9CB5-81CE-E675-0EB9BCDAF5C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209844-4754-F9FA-6165-2776D35A59C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255984-68D7-AB97-D93A-92255506BB9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50E297-2AB7-B756-98BA-0DEDFF6786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5327" y="2731168"/>
            <a:ext cx="8181474" cy="280022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2583A5E-7D37-1812-656A-4B5F5E61A5E6}"/>
              </a:ext>
            </a:extLst>
          </p:cNvPr>
          <p:cNvSpPr txBox="1"/>
          <p:nvPr/>
        </p:nvSpPr>
        <p:spPr>
          <a:xfrm>
            <a:off x="632373" y="3492054"/>
            <a:ext cx="783218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 يُجالِسِ الْأَطْفالُ الضُّيوفَ إِذْ أَنَّهُمْ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بَدَؤوا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بِالتَّسَلُّلِ خارِجَ الْبَيْتِ بَعْدَ أَنْ سَلَّموا عَلَيْهِمْ. 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B43F8C60-9AE1-13CC-D41C-0500F36FC5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2525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91AB-A65D-3552-D03C-AA2408232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77AEBD3-EC3A-DE95-CFEA-E330DBB9F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الآن لتصحيح أنشطة اللغة .  من يصحح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0582E5-FF4C-8091-2400-83B3856027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947BB2-BB0A-1AA7-5C01-DA841D13B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F75E1D-F98A-9C7F-7AA9-C43C32C310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7FC48E-5A03-5A19-BCCC-D4E651ED98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F174A6-2346-6ED8-75A6-5F3DD51CD2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54BC1C-2403-0893-B20E-E3F237C582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F7D730-7311-068B-C943-AA1BCCA3AB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C0A664-8999-28FB-653B-B54FA07D996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3217C33-F364-235B-9B6D-6D722FF513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4331" y="1367999"/>
            <a:ext cx="4604316" cy="5222563"/>
          </a:xfrm>
          <a:prstGeom prst="rect">
            <a:avLst/>
          </a:prstGeom>
        </p:spPr>
      </p:pic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CB3B1FA3-6BFE-9322-C1A3-B542B62F6A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6094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القراءة الاثرائية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الصحن الصغير – قراءة الجزء الأول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الحصة 2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765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A7751-BC4C-6B4F-E930-19E88599F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7BA6BFC-6F29-D205-B347-7802CF068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9E51D4-456F-F068-7C08-A78B67264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61111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B62A39-E404-421B-9104-A05D0961DB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4787" y="1851798"/>
            <a:ext cx="544953" cy="54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3F8D0D6-E0C7-06E1-466A-EA18AB31C944}"/>
              </a:ext>
            </a:extLst>
          </p:cNvPr>
          <p:cNvSpPr txBox="1"/>
          <p:nvPr/>
        </p:nvSpPr>
        <p:spPr>
          <a:xfrm>
            <a:off x="4623311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FA367364-D167-4FE1-2790-C65399AF2A76}"/>
              </a:ext>
            </a:extLst>
          </p:cNvPr>
          <p:cNvSpPr txBox="1">
            <a:spLocks/>
          </p:cNvSpPr>
          <p:nvPr/>
        </p:nvSpPr>
        <p:spPr>
          <a:xfrm>
            <a:off x="1882949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دقيقة الكتابة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8FBF13-90C9-A31E-E171-2C35BEBBA6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4183222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CBC2E27-D2C0-D4C0-CA0F-C93BFD302377}"/>
              </a:ext>
            </a:extLst>
          </p:cNvPr>
          <p:cNvSpPr txBox="1">
            <a:spLocks/>
          </p:cNvSpPr>
          <p:nvPr/>
        </p:nvSpPr>
        <p:spPr>
          <a:xfrm>
            <a:off x="1855803" y="468361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الصحن الصغير - الحصة 2 – قراءة الجزء الأول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C5B121E-C23C-D9D4-3A07-138F5A33240E}"/>
              </a:ext>
            </a:extLst>
          </p:cNvPr>
          <p:cNvSpPr txBox="1"/>
          <p:nvPr/>
        </p:nvSpPr>
        <p:spPr>
          <a:xfrm>
            <a:off x="4863617" y="4345033"/>
            <a:ext cx="15392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03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167EF5D-04A9-B014-ED36-08EF1751B53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487824" y="4395318"/>
            <a:ext cx="424748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FBE257-D940-FE35-74D9-5DF925C29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5055" y="308625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D0803AF-8090-A95E-BEAE-D04AEE9CD0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3037" y="3143279"/>
            <a:ext cx="53634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434FA73-09B5-E76E-5B23-857C3B356D59}"/>
              </a:ext>
            </a:extLst>
          </p:cNvPr>
          <p:cNvSpPr txBox="1"/>
          <p:nvPr/>
        </p:nvSpPr>
        <p:spPr>
          <a:xfrm>
            <a:off x="4953843" y="3098805"/>
            <a:ext cx="1475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8A34C078-3374-3EC9-AD66-605CA62FCDE1}"/>
              </a:ext>
            </a:extLst>
          </p:cNvPr>
          <p:cNvSpPr txBox="1">
            <a:spLocks/>
          </p:cNvSpPr>
          <p:nvPr/>
        </p:nvSpPr>
        <p:spPr>
          <a:xfrm>
            <a:off x="1912505" y="341343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وفهم</a:t>
            </a: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B6EA34D9-BA79-97EB-C1F5-8A57A6D66C5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4522" y="1643415"/>
            <a:ext cx="468000" cy="468000"/>
          </a:xfrm>
          <a:prstGeom prst="rect">
            <a:avLst/>
          </a:prstGeom>
        </p:spPr>
      </p:pic>
      <p:pic>
        <p:nvPicPr>
          <p:cNvPr id="17" name="Espace réservé pour une image  20">
            <a:extLst>
              <a:ext uri="{FF2B5EF4-FFF2-40B4-BE49-F238E27FC236}">
                <a16:creationId xmlns:a16="http://schemas.microsoft.com/office/drawing/2014/main" id="{D4678864-4A26-F568-936B-996F422B02B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4522" y="2934034"/>
            <a:ext cx="468000" cy="468000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78B600D9-F838-E82E-3D87-A8A54697592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4522" y="423193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75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ACAF-A68C-4C03-DF04-C9211C51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F9403CB-D969-3A49-81B3-B1D9730B5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715" y="1864520"/>
            <a:ext cx="3128830" cy="3809011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54319FB4-DF06-0E23-9F31-47A24DE6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سنشرع في قراء الجزء الأول من قصة "الصحن الصغير"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1FC96C-5225-A586-CE19-E8C100F905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218F91-16A4-8551-EB87-3B790C635A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8342D9-EE81-F25D-5841-F338DA7FEB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1E5396-2AA7-46B9-500D-4B739C7046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3E2E30-72A2-E844-7BC6-D1457F1F02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0C99C2-D9E2-0727-80AA-5200934B9F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A1C81-A5BD-46F4-2E74-7C2BE3751F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F6926D-BFDE-B878-97D5-43274511096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757DB0B5-40DA-5904-2710-BEAC17574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8658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2F730-3CC8-4026-E162-97F7DB4F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livre, texte, conception&#10;&#10;Description générée automatiquement">
            <a:extLst>
              <a:ext uri="{FF2B5EF4-FFF2-40B4-BE49-F238E27FC236}">
                <a16:creationId xmlns:a16="http://schemas.microsoft.com/office/drawing/2014/main" id="{9140D0FC-313D-6641-B9FF-B08233E5D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203" y="3735714"/>
            <a:ext cx="2304101" cy="1188052"/>
          </a:xfrm>
          <a:prstGeom prst="rect">
            <a:avLst/>
          </a:prstGeom>
        </p:spPr>
      </p:pic>
      <p:sp>
        <p:nvSpPr>
          <p:cNvPr id="18" name="Titre 17">
            <a:extLst>
              <a:ext uri="{FF2B5EF4-FFF2-40B4-BE49-F238E27FC236}">
                <a16:creationId xmlns:a16="http://schemas.microsoft.com/office/drawing/2014/main" id="{DBED1190-5BF5-DAF9-8D61-86DEACEFA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جدادة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القراءة التي قمنا بتعبئتها خلال الحصة الماضية.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226730-2D5C-416E-B326-8FD6F55E55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DE5367-3372-8E95-31C8-E70620E2BE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540F4B-6DDF-9F3A-EC01-A93D2AAFB5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45CC98-E58E-5890-F708-474AC62FB8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812A13-7289-DC6F-230B-9E6EB5B92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D518C1-9A46-3D69-542C-9361445592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9F2016-DF29-E0C3-5020-FD1C3A016A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D53B95-B6D4-EAC0-DA25-1552E6F46A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graphicFrame>
        <p:nvGraphicFramePr>
          <p:cNvPr id="7" name="Google Shape;1138;p44">
            <a:extLst>
              <a:ext uri="{FF2B5EF4-FFF2-40B4-BE49-F238E27FC236}">
                <a16:creationId xmlns:a16="http://schemas.microsoft.com/office/drawing/2014/main" id="{C98E1334-B3F6-C24D-A3BD-AD9D710D52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8904850"/>
              </p:ext>
            </p:extLst>
          </p:nvPr>
        </p:nvGraphicFramePr>
        <p:xfrm>
          <a:off x="559529" y="1944422"/>
          <a:ext cx="8024941" cy="4484624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5267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7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عنوان الكتاب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08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مؤلف الكتاب 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08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عدد صفحاته / عدد أجزائه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100" marR="3710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08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تاريخ النشر والناشر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08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النوع 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08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تاريخ الشروع في القراءة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66379">
                <a:tc gridSpan="2"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توقعاتي حول مضمون الكتاب: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100" marR="3710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085">
                <a:tc gridSpan="2"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التخطيط للقراءة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08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عدد الصفحات التي ستتم قراءتها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الأسبوع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08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.................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الأسبوع الأول 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308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...................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الأسبوع الثاني </a:t>
                      </a:r>
                      <a:endParaRPr kumimoji="0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37100" marR="37100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3F9EBD33-2B5A-A1D5-CD62-03D9A80492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350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321BF-D3B1-C4E9-DEEA-D4F137D1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24E72F0-BF50-F88B-C115-8F70EC31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يذكرنا بعناصر القصة التي سجلناها على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جدادة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القراءة؟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B72827-BA54-79E4-A5C2-388BB2CD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C6512E-710E-5151-6869-BE647470B1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807C46-971D-7141-97C1-097B8BC76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54CB1D-394F-98DD-DEE6-23F19E064B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D8D5DA-0640-4654-C02C-0AF7F708C8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3FA71D-973F-FD42-B1F3-CD49C534513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184C5E-19EC-AE5C-F271-F88D1B2345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1BBC0-006A-22A6-F4F5-E2D1BAD5074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945B6D4-711E-C222-9031-D591991E17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879746">
            <a:off x="4396875" y="2127004"/>
            <a:ext cx="3337362" cy="408884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BCBAB9E-1F73-7557-6E96-0293EB24D5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69183">
            <a:off x="1008226" y="2082028"/>
            <a:ext cx="3149049" cy="4133816"/>
          </a:xfrm>
          <a:prstGeom prst="rect">
            <a:avLst/>
          </a:prstGeom>
        </p:spPr>
      </p:pic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714B3821-5C5A-F26B-71C2-6CA7E6141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6315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3B710-E63A-1F4D-2EFA-2C32DCEB4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9CC3AA6-BB7F-AC93-3BB5-4F856454F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 ، سأقرأ عليكم الجزء الأول من القصة. </a:t>
            </a:r>
            <a:b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تتم الاستعانة بكتب أو قصص من مكتبة القسم أو مكتبة المدرسة حسب ما هو متاح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."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89FAEF-E8B9-266E-5655-069657C35B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09802A-1C8B-0766-9F75-F93BC3D0D0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8C6570-7AAB-1B91-EE7C-346AD1DD3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2D58BA-7F0F-3E22-0AF9-813B6BD39A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65533E-D8DA-9E9D-2B7E-2C9A40D9E3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5F45AE-ECDF-E106-83F8-B6195AEC14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F9B7C-B7C9-98F0-2066-B99529C89A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59FFB5-3C8E-F401-8C2C-2A131D87C7F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40E6B8-08A2-2C9E-A5BE-8C7A7A3A92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0" y="1839326"/>
            <a:ext cx="3970852" cy="45686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1C8D021-744B-5A80-69FE-3D98656321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000" y="1873043"/>
            <a:ext cx="3314202" cy="4521986"/>
          </a:xfrm>
          <a:prstGeom prst="rect">
            <a:avLst/>
          </a:prstGeom>
        </p:spPr>
      </p:pic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6E9D575C-E515-8E16-85DE-7D9E300268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4209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15AD5-8729-DC16-107B-8444F5EA9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99C0ED6-3475-ED02-548A-CAF490107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سنشرع في قراء الجزء الأول من قصة "الصحن الصغير"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355EFB-1820-E2F8-61D5-ACA210BE7A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232E65-7D55-2A30-914D-C416215C38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DFB653-690C-8324-290B-720530CB1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D1CBEF-5515-8797-FBA2-DD6124ACDD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947DC1-F995-F5B0-68B0-CF36838058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EA24D-8DA9-5211-8183-524AED00ED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8D06DB-A4A8-81F2-5E1E-5AE2B2CD78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23D0CC-B683-3A2B-B6D6-AD2E2C8CEC1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955DD9-8004-3A5D-951E-BC453410A1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7767" y="1972452"/>
            <a:ext cx="3940486" cy="435054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2A1A10-5873-BE00-C9A2-3A3AEA3E7D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131" y="1972452"/>
            <a:ext cx="3086719" cy="4235843"/>
          </a:xfrm>
          <a:prstGeom prst="rect">
            <a:avLst/>
          </a:prstGeom>
        </p:spPr>
      </p:pic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C437917C-58A8-CF51-571E-8365E77AA4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296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A5065-78D3-D9A3-91BC-19DDC1AEA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26B642-A449-D85B-9D5E-FA9BF1973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نتابع القراءة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4F9104-883F-D9AB-10B3-4CF8957741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D61717-4C6E-4110-DAF0-E6C30117A3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665DBE-AE5F-D61C-43E9-53F8F209D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5D33A4-219E-75F2-763A-A0F89CC96B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A58B4ED-0DF7-08CC-600B-93050E41AC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553DC9-5B39-D7F0-DA49-5EFC50F096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047AAD-E97B-52ED-6874-3B4AA1BC22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963A25-5C96-1BAD-CC1B-44BCA6B0175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F7582-97EF-D011-8CFA-E058A29E28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2676" y="1839326"/>
            <a:ext cx="3029304" cy="4717413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F444583A-6A3F-18F2-3949-04BC2037C3B4}"/>
              </a:ext>
            </a:extLst>
          </p:cNvPr>
          <p:cNvGrpSpPr/>
          <p:nvPr/>
        </p:nvGrpSpPr>
        <p:grpSpPr>
          <a:xfrm>
            <a:off x="3874168" y="1839326"/>
            <a:ext cx="4527155" cy="4610814"/>
            <a:chOff x="3965511" y="785192"/>
            <a:chExt cx="4840244" cy="5811563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B01626-D652-AE08-8419-650B614F2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biLevel thresh="75000"/>
            </a:blip>
            <a:stretch>
              <a:fillRect/>
            </a:stretch>
          </p:blipFill>
          <p:spPr>
            <a:xfrm>
              <a:off x="3965511" y="785192"/>
              <a:ext cx="4840244" cy="4915812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46B7B66-AC0E-CABD-B1A4-85BDABB03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/>
              <a:biLevel thresh="75000"/>
            </a:blip>
            <a:stretch>
              <a:fillRect/>
            </a:stretch>
          </p:blipFill>
          <p:spPr>
            <a:xfrm>
              <a:off x="4027545" y="5623681"/>
              <a:ext cx="4637313" cy="973074"/>
            </a:xfrm>
            <a:prstGeom prst="rect">
              <a:avLst/>
            </a:prstGeom>
          </p:spPr>
        </p:pic>
      </p:grp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42592B4B-F745-85F5-2772-CBA036F64E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57749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31B4-3080-D9C4-1B20-6754E61EE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1F4D6C2-8E58-A960-B750-4D0517C28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كانت توقعاتكم صحيحة؟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5A55BC-3334-01BC-E3CD-6770956ECC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E02D00-5A6A-7DC8-CAEE-441656B940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CC5E1B-BD92-B640-B8E4-CD1C10C018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82D6E43-DA25-2746-5105-283B4EB94D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4CC1B6-E164-BADC-6464-D225B86C25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165951-2DBB-7E0F-CB54-0E4AE1CA3C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75CB43-57D0-9263-F804-41B7B48014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B7F808-43CA-A956-4C2C-1136598627F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D5C9FBD-225E-8E64-C591-A90A058554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58188">
            <a:off x="2700263" y="1894512"/>
            <a:ext cx="3545749" cy="4344149"/>
          </a:xfrm>
          <a:prstGeom prst="rect">
            <a:avLst/>
          </a:prstGeom>
        </p:spPr>
      </p:pic>
      <p:pic>
        <p:nvPicPr>
          <p:cNvPr id="14" name="Espace réservé pour une image  17">
            <a:extLst>
              <a:ext uri="{FF2B5EF4-FFF2-40B4-BE49-F238E27FC236}">
                <a16:creationId xmlns:a16="http://schemas.microsoft.com/office/drawing/2014/main" id="{955CD2C9-F49C-3F49-6205-96B82E947B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3492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52BB7-D75D-9635-8D33-A72C2F14C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0D25596-15CD-806F-0DC8-BA65B8E74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جاء دوركم . ستقرؤون قراءة صامتة لتكملوا تعبئة جذاذة القراءة.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49454C-D2A4-7389-2859-53CC6FD781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223759-D5AD-1087-6B3B-9B49BC23A8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56FCC2-E75C-1D5A-263C-10A61B6F93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93A3A2-A542-9389-CF5A-02A66F4BBA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EB1B14-350E-A9B5-0673-B449FF6D33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DFA4F8-9C5F-D1E7-6799-19C205C1A4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C7D40E-2EA2-A235-B41C-DFC53BC4836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A14649-9B04-D148-71AD-3170D98514D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BB2291-8E5C-B65E-F9AA-0DB9AED4B2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0" y="1839326"/>
            <a:ext cx="3970852" cy="45686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3B426E4-32DB-8831-F144-FDCA6E461D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000" y="1873043"/>
            <a:ext cx="3314202" cy="4521986"/>
          </a:xfrm>
          <a:prstGeom prst="rect">
            <a:avLst/>
          </a:prstGeom>
        </p:spPr>
      </p:pic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F20ED09A-8FA8-74C5-FBA7-13839279B7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02190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3EB85-FC03-95BB-F01B-74F082103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5F6DD46-B33C-16BE-3058-67041FBA5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 قراءة صامتة لتكملوا تعبئة جذاذة القراءة.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82E177-2B98-05D1-9C22-304EB44B23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EE57B2-3418-3AF2-F0C6-61B87A719D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982629-351D-0F2F-279E-62D310C530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B3E347-D419-F64A-6EC2-8F7E2FB37E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96F2800-7933-CC7F-9034-B623171CC5D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F466FD-921D-A43A-120A-573D18F076E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A12126-2A4E-2A2C-9E8A-E00B0DE4DB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015C52-92F5-C5B1-FC10-BF63922E7E4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BC1A53-598D-FD81-747B-CD06C41B2D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7767" y="1972452"/>
            <a:ext cx="3940486" cy="435054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242FD8-220B-7A70-EE88-3A50752277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131" y="1972452"/>
            <a:ext cx="3086719" cy="4235843"/>
          </a:xfrm>
          <a:prstGeom prst="rect">
            <a:avLst/>
          </a:prstGeom>
        </p:spPr>
      </p:pic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E5DBD3F8-C418-8166-F5AE-DF87A81210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2934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AF419-6B1B-1183-948B-9F7ED4DE3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317C8EA-BFBF-35D4-7B31-5A81DD8F3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 قراءة صامتة لتكملوا تعبئة جذاذة القراءة.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174E8-E26D-526D-CB69-F3CAF23979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3AEF7A-D1CA-121E-7DEF-A74DEF3B48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085436-31CE-5710-C7C7-565B8F3BC1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F319C4-1108-8AF4-53CF-0BCAE536EE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BC9E1EA-95CC-0E0C-022F-8729D268FA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006FD-905C-CB11-F77D-E28413CB17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88D51A-EB8A-3A20-8BA2-F3278C6229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E0C0C3-D31E-4B8B-DE44-8336883D73C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2E03FED-0235-9D17-E97A-016117BA8F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2676" y="1839326"/>
            <a:ext cx="3029304" cy="4717413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CC4FDB4C-1481-D352-B74E-0E455BACC4B5}"/>
              </a:ext>
            </a:extLst>
          </p:cNvPr>
          <p:cNvGrpSpPr/>
          <p:nvPr/>
        </p:nvGrpSpPr>
        <p:grpSpPr>
          <a:xfrm>
            <a:off x="3874168" y="1839326"/>
            <a:ext cx="4527155" cy="4610814"/>
            <a:chOff x="3965511" y="785192"/>
            <a:chExt cx="4840244" cy="5811563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90CCA5BD-7C9C-7F28-E371-2A57CCDA6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biLevel thresh="75000"/>
            </a:blip>
            <a:stretch>
              <a:fillRect/>
            </a:stretch>
          </p:blipFill>
          <p:spPr>
            <a:xfrm>
              <a:off x="3965511" y="785192"/>
              <a:ext cx="4840244" cy="4915812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517F3ED-3BAF-BAF7-A0B1-85F6B7394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/>
              <a:biLevel thresh="75000"/>
            </a:blip>
            <a:stretch>
              <a:fillRect/>
            </a:stretch>
          </p:blipFill>
          <p:spPr>
            <a:xfrm>
              <a:off x="4027545" y="5623681"/>
              <a:ext cx="4637313" cy="973074"/>
            </a:xfrm>
            <a:prstGeom prst="rect">
              <a:avLst/>
            </a:prstGeom>
          </p:spPr>
        </p:pic>
      </p:grp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60536041-CE5C-84F1-5EA8-EFAA49EE2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45689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EDF94-2568-787F-4620-57B3D179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F901092-835D-2D74-D9C7-7BF1EEB9A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جذاذة القراءة التالية  على دفاتركم  وقوموا بتعبئتها. سنعود للنص كلما دعت الضرورة لذلك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224EE7-7E22-6CF2-DDEA-FBC229ADA3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88B80A-12F4-EC09-285C-14EBC9A243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1147D4-71B0-6CC6-5808-6FC40694B4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13096B-EBAB-3128-AE15-3F18047911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3F631F3-C280-30FB-02AE-3DDD116F34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B3E25B-AF7B-09EB-3F12-304CC1FC8EB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E83533-25E4-5FD1-BAD2-9F5FC6B835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3C0633-A138-907F-B4CF-513515112A1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EDD7579-FB56-4152-CB50-D94E05C9E4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819024"/>
              </p:ext>
            </p:extLst>
          </p:nvPr>
        </p:nvGraphicFramePr>
        <p:xfrm>
          <a:off x="511686" y="1839326"/>
          <a:ext cx="8120628" cy="4649582"/>
        </p:xfrm>
        <a:graphic>
          <a:graphicData uri="http://schemas.openxmlformats.org/drawingml/2006/table">
            <a:tbl>
              <a:tblPr firstRow="1" firstCol="1" bandRow="1"/>
              <a:tblGrid>
                <a:gridCol w="5819061">
                  <a:extLst>
                    <a:ext uri="{9D8B030D-6E8A-4147-A177-3AD203B41FA5}">
                      <a16:colId xmlns:a16="http://schemas.microsoft.com/office/drawing/2014/main" val="955859640"/>
                    </a:ext>
                  </a:extLst>
                </a:gridCol>
                <a:gridCol w="2301567">
                  <a:extLst>
                    <a:ext uri="{9D8B030D-6E8A-4147-A177-3AD203B41FA5}">
                      <a16:colId xmlns:a16="http://schemas.microsoft.com/office/drawing/2014/main" val="2781370982"/>
                    </a:ext>
                  </a:extLst>
                </a:gridCol>
              </a:tblGrid>
              <a:tr h="415363">
                <a:tc gridSpan="2"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عُنْوانُ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ﭐلْقِصَّةِ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: .............................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924" marR="37924" marT="0" marB="0" anchor="ctr"/>
                </a:tc>
                <a:extLst>
                  <a:ext uri="{0D108BD9-81ED-4DB2-BD59-A6C34878D82A}">
                    <a16:rowId xmlns:a16="http://schemas.microsoft.com/office/drawing/2014/main" val="553819832"/>
                  </a:ext>
                </a:extLst>
              </a:tr>
              <a:tr h="41536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6 صفحات </a:t>
                      </a:r>
                      <a:endParaRPr lang="fr-MA" sz="2400" b="0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اَلْجُزْءُ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ﭐلْأَوَّلُ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 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702333"/>
                  </a:ext>
                </a:extLst>
              </a:tr>
              <a:tr h="954714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kumimoji="0" lang="fr-MA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ْ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كار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ُ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ﭐل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ْ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ُ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ز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ْ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ء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ِ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090607"/>
                  </a:ext>
                </a:extLst>
              </a:tr>
              <a:tr h="954714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kumimoji="0" lang="fr-MA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مَعْلوماتٌ جَديدَةٌ وَتَعابيرُ جَميلَةٌ 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686766"/>
                  </a:ext>
                </a:extLst>
              </a:tr>
              <a:tr h="954714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kumimoji="0" lang="fr-MA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مُلَخَّصُ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ﭐلْجُزْءِ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021215"/>
                  </a:ext>
                </a:extLst>
              </a:tr>
              <a:tr h="954714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kumimoji="0" lang="fr-MA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مُعْجَمي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ﭐلْجَديدُ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641313"/>
                  </a:ext>
                </a:extLst>
              </a:tr>
            </a:tbl>
          </a:graphicData>
        </a:graphic>
      </p:graphicFrame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85BD2348-C37B-8BB2-0BBE-D4D994AD14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9608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17669</TotalTime>
  <Words>1153</Words>
  <Application>Microsoft Office PowerPoint</Application>
  <PresentationFormat>Affichage à l'écran (4:3)</PresentationFormat>
  <Paragraphs>285</Paragraphs>
  <Slides>45</Slides>
  <Notes>0</Notes>
  <HiddenSlides>0</HiddenSlides>
  <MMClips>2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66" baseType="lpstr">
      <vt:lpstr>Microsoft Uighur</vt:lpstr>
      <vt:lpstr>Dosis ExtraBold</vt:lpstr>
      <vt:lpstr>Dosis SemiBold</vt:lpstr>
      <vt:lpstr>Modern Love</vt:lpstr>
      <vt:lpstr>Dosis</vt:lpstr>
      <vt:lpstr>Wingdings</vt:lpstr>
      <vt:lpstr>Calibri Light</vt:lpstr>
      <vt:lpstr>Arial</vt:lpstr>
      <vt:lpstr>Dosis Medium</vt:lpstr>
      <vt:lpstr>Calibri</vt:lpstr>
      <vt:lpstr>3_Simple Light</vt:lpstr>
      <vt:lpstr>1_Thème Office</vt:lpstr>
      <vt:lpstr>01- نشاط اعتيادي</vt:lpstr>
      <vt:lpstr>2_Thème Office</vt:lpstr>
      <vt:lpstr>3_Env-Enseignant</vt:lpstr>
      <vt:lpstr>3_Thème Office</vt:lpstr>
      <vt:lpstr>1_01- نشاط اعتيادي</vt:lpstr>
      <vt:lpstr>1_Env-Enseignant</vt:lpstr>
      <vt:lpstr>3_01- نشاط اعتيادي</vt:lpstr>
      <vt:lpstr>2_05- افتتاح الحصة</vt:lpstr>
      <vt:lpstr>think-cell Slide</vt:lpstr>
      <vt:lpstr>Présentation PowerPoint</vt:lpstr>
      <vt:lpstr>Présentation PowerPoint</vt:lpstr>
      <vt:lpstr>Présentation PowerPoint</vt:lpstr>
      <vt:lpstr>تنظيم حصص الأسبوع الثاني</vt:lpstr>
      <vt:lpstr>هيكلة حصة اليوم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خدوا كراساتكم . الصفحة 32. سأتحقق من درجة تحكمكم في استراتيجية الكلمات المفاتيح.</vt:lpstr>
      <vt:lpstr>على ألواحكم أجيبوا عن الأسئلة التالية من خلال النص. سأسجل نسبة التحكم</vt:lpstr>
      <vt:lpstr>السؤال الأول.  معكم دقيقة للإجابة. </vt:lpstr>
      <vt:lpstr>السؤال الثاني.  معكم دقيقة للإجابة. </vt:lpstr>
      <vt:lpstr>السؤال الثالث .  معكم دقيقة للإجابة. </vt:lpstr>
      <vt:lpstr>عند نهاية رائز التحقق</vt:lpstr>
      <vt:lpstr>مراجعة وتوليف </vt:lpstr>
      <vt:lpstr>خدوا كراساتكم . سننجز أنشطة المراجعة و التوليف الواردة على  الصفحتين 32 و 33</vt:lpstr>
      <vt:lpstr>اِقرؤوا النص التالي: « ضيوف في بيتنا" قراءة صامتة ؛لتتمكنوا من ضبط جمل بالشكل التام  و الإجابة عن أسئلة. </vt:lpstr>
      <vt:lpstr>النشاط الأول:  اضبطوا كلمات الفقرة بالشكل التام. تكتب الفقرة على السبورة.</vt:lpstr>
      <vt:lpstr>سأمر بين الصفوف لمساعدتكم</vt:lpstr>
      <vt:lpstr>من يصحح .</vt:lpstr>
      <vt:lpstr>صححوا أخطاءكم.</vt:lpstr>
      <vt:lpstr>نواصل : اِقرؤوا النص التالي: « ضيوف في بيتنا" قراءة صامتة ؛ بعد ذلك تجيبون عن أسئلة المعجم و الفهم و اللغة.   لديكم 15 دقيقة للإنجاز.</vt:lpstr>
      <vt:lpstr>معكم مهلة للتفكير. سأمر بين الصفوف لتقديم المساعدة.</vt:lpstr>
      <vt:lpstr>نصحح الان. من يجيب عن أسئلة المعجم؟</vt:lpstr>
      <vt:lpstr>صححوا</vt:lpstr>
      <vt:lpstr>نواصل التصحيح  من يقرأ جوابه عن السؤال 1 و السؤال 2 . كيف تمكنتم من الإجابة؟</vt:lpstr>
      <vt:lpstr>صححوا.</vt:lpstr>
      <vt:lpstr>نصحح الآن السؤال الثالث. كيف حصلتم على الإجابة ؟ أين وجدتم الجواب المناسب؟</vt:lpstr>
      <vt:lpstr>صححوا</vt:lpstr>
      <vt:lpstr>ننتقل الآن لتصحيح أنشطة اللغة .  من يصحح.</vt:lpstr>
      <vt:lpstr>ورشة القراءة – القراءة الاثرائية</vt:lpstr>
      <vt:lpstr>هيكلة حصة اليوم</vt:lpstr>
      <vt:lpstr>اليوم سنشرع في قراء الجزء الأول من قصة "الصحن الصغير" </vt:lpstr>
      <vt:lpstr>خذوا جدادة القراءة التي قمنا بتعبئتها خلال الحصة الماضية.</vt:lpstr>
      <vt:lpstr>من منكم يذكرنا بعناصر القصة التي سجلناها على جدادة القراءة؟</vt:lpstr>
      <vt:lpstr>انتبهوا معي ، سأقرأ عليكم الجزء الأول من القصة.  تتم الاستعانة بكتب أو قصص من مكتبة القسم أو مكتبة المدرسة حسب ما هو متاح." </vt:lpstr>
      <vt:lpstr>اليوم سنشرع في قراء الجزء الأول من قصة "الصحن الصغير" </vt:lpstr>
      <vt:lpstr>نتابع القراءة </vt:lpstr>
      <vt:lpstr>هل كانت توقعاتكم صحيحة؟</vt:lpstr>
      <vt:lpstr>جاء دوركم . ستقرؤون قراءة صامتة لتكملوا تعبئة جذاذة القراءة.</vt:lpstr>
      <vt:lpstr>ستقرؤون قراءة صامتة لتكملوا تعبئة جذاذة القراءة.</vt:lpstr>
      <vt:lpstr>ستقرؤون قراءة صامتة لتكملوا تعبئة جذاذة القراءة.</vt:lpstr>
      <vt:lpstr>سجلوا جذاذة القراءة التالية  على دفاتركم  وقوموا بتعبئتها. سنعود للنص كلما دعت الضرورة لذلك</vt:lpstr>
      <vt:lpstr>Présentation PowerPoint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151</cp:revision>
  <dcterms:created xsi:type="dcterms:W3CDTF">2023-09-20T21:35:22Z</dcterms:created>
  <dcterms:modified xsi:type="dcterms:W3CDTF">2025-11-02T11:01:29Z</dcterms:modified>
</cp:coreProperties>
</file>